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486" r:id="rId3"/>
    <p:sldId id="747" r:id="rId4"/>
    <p:sldId id="748" r:id="rId5"/>
    <p:sldId id="749" r:id="rId6"/>
    <p:sldId id="753" r:id="rId7"/>
    <p:sldId id="752" r:id="rId8"/>
    <p:sldId id="755" r:id="rId9"/>
    <p:sldId id="754" r:id="rId10"/>
    <p:sldId id="751" r:id="rId11"/>
    <p:sldId id="750" r:id="rId12"/>
    <p:sldId id="762" r:id="rId13"/>
    <p:sldId id="757" r:id="rId14"/>
    <p:sldId id="766" r:id="rId15"/>
    <p:sldId id="765" r:id="rId16"/>
    <p:sldId id="764" r:id="rId17"/>
    <p:sldId id="768" r:id="rId18"/>
    <p:sldId id="767" r:id="rId19"/>
    <p:sldId id="763" r:id="rId20"/>
    <p:sldId id="770" r:id="rId21"/>
    <p:sldId id="769" r:id="rId22"/>
    <p:sldId id="774" r:id="rId23"/>
    <p:sldId id="773" r:id="rId24"/>
    <p:sldId id="772" r:id="rId25"/>
    <p:sldId id="777" r:id="rId26"/>
    <p:sldId id="776" r:id="rId27"/>
    <p:sldId id="775" r:id="rId28"/>
    <p:sldId id="771" r:id="rId29"/>
    <p:sldId id="778" r:id="rId30"/>
    <p:sldId id="781" r:id="rId31"/>
    <p:sldId id="779" r:id="rId32"/>
    <p:sldId id="780" r:id="rId33"/>
    <p:sldId id="782" r:id="rId34"/>
    <p:sldId id="746" r:id="rId35"/>
    <p:sldId id="783" r:id="rId36"/>
    <p:sldId id="794" r:id="rId37"/>
    <p:sldId id="795" r:id="rId38"/>
    <p:sldId id="812" r:id="rId39"/>
    <p:sldId id="811" r:id="rId40"/>
    <p:sldId id="813" r:id="rId41"/>
    <p:sldId id="810" r:id="rId42"/>
    <p:sldId id="814" r:id="rId43"/>
    <p:sldId id="815" r:id="rId44"/>
    <p:sldId id="787" r:id="rId45"/>
    <p:sldId id="797" r:id="rId46"/>
    <p:sldId id="821" r:id="rId47"/>
    <p:sldId id="820" r:id="rId48"/>
    <p:sldId id="819" r:id="rId49"/>
    <p:sldId id="786" r:id="rId50"/>
    <p:sldId id="799" r:id="rId51"/>
    <p:sldId id="824" r:id="rId52"/>
    <p:sldId id="823" r:id="rId53"/>
    <p:sldId id="798" r:id="rId54"/>
    <p:sldId id="822" r:id="rId55"/>
    <p:sldId id="826" r:id="rId56"/>
    <p:sldId id="827" r:id="rId57"/>
    <p:sldId id="829" r:id="rId58"/>
    <p:sldId id="825" r:id="rId59"/>
    <p:sldId id="785" r:id="rId60"/>
    <p:sldId id="789" r:id="rId61"/>
    <p:sldId id="803" r:id="rId62"/>
    <p:sldId id="832" r:id="rId63"/>
    <p:sldId id="834" r:id="rId64"/>
    <p:sldId id="790" r:id="rId65"/>
    <p:sldId id="788" r:id="rId66"/>
    <p:sldId id="805" r:id="rId67"/>
    <p:sldId id="838" r:id="rId68"/>
    <p:sldId id="837" r:id="rId69"/>
    <p:sldId id="836" r:id="rId70"/>
    <p:sldId id="841" r:id="rId71"/>
    <p:sldId id="840" r:id="rId72"/>
    <p:sldId id="839" r:id="rId73"/>
    <p:sldId id="791" r:id="rId74"/>
    <p:sldId id="807" r:id="rId75"/>
    <p:sldId id="845" r:id="rId76"/>
    <p:sldId id="844" r:id="rId77"/>
    <p:sldId id="843" r:id="rId78"/>
    <p:sldId id="842" r:id="rId79"/>
    <p:sldId id="847" r:id="rId80"/>
    <p:sldId id="793" r:id="rId81"/>
    <p:sldId id="809" r:id="rId82"/>
    <p:sldId id="851" r:id="rId83"/>
    <p:sldId id="852" r:id="rId84"/>
    <p:sldId id="850" r:id="rId85"/>
    <p:sldId id="853" r:id="rId86"/>
    <p:sldId id="849" r:id="rId87"/>
    <p:sldId id="848" r:id="rId88"/>
    <p:sldId id="744"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4" d="100"/>
          <a:sy n="64" d="100"/>
        </p:scale>
        <p:origin x="978"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062116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92668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728072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54685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8A692C-F48F-47CF-BC5A-26EB7D949118}"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38529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A692C-F48F-47CF-BC5A-26EB7D949118}"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2391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A692C-F48F-47CF-BC5A-26EB7D949118}" type="datetimeFigureOut">
              <a:rPr lang="en-US" smtClean="0"/>
              <a:t>1/24/2024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286947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A692C-F48F-47CF-BC5A-26EB7D949118}" type="datetimeFigureOut">
              <a:rPr lang="en-US" smtClean="0"/>
              <a:t>1/24/2024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599356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A692C-F48F-47CF-BC5A-26EB7D949118}" type="datetimeFigureOut">
              <a:rPr lang="en-US" smtClean="0"/>
              <a:t>1/24/2024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21650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083860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86206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A692C-F48F-47CF-BC5A-26EB7D949118}" type="datetimeFigureOut">
              <a:rPr lang="en-US" smtClean="0"/>
              <a:t>1/24/2024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AA788-858A-4143-9D52-C2238F2C156C}" type="slidenum">
              <a:rPr lang="en-US" smtClean="0"/>
              <a:t>‹#›</a:t>
            </a:fld>
            <a:endParaRPr lang="en-US"/>
          </a:p>
        </p:txBody>
      </p:sp>
    </p:spTree>
    <p:extLst>
      <p:ext uri="{BB962C8B-B14F-4D97-AF65-F5344CB8AC3E}">
        <p14:creationId xmlns:p14="http://schemas.microsoft.com/office/powerpoint/2010/main" val="20789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amazon.com/exec/obidos/ASIN/0702069833/pathologyoutl-20"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hyperlink" Target="https://www.pathologyoutlines.com/topic/stainsp53.html" TargetMode="External"/><Relationship Id="rId13" Type="http://schemas.openxmlformats.org/officeDocument/2006/relationships/hyperlink" Target="https://www.ncbi.nlm.nih.gov/pubmed/29072946" TargetMode="External"/><Relationship Id="rId18" Type="http://schemas.openxmlformats.org/officeDocument/2006/relationships/hyperlink" Target="https://www.pathologyoutlines.com/topic/stainss100.html" TargetMode="External"/><Relationship Id="rId26" Type="http://schemas.openxmlformats.org/officeDocument/2006/relationships/hyperlink" Target="https://www.ncbi.nlm.nih.gov/pubmed/11564177" TargetMode="External"/><Relationship Id="rId3" Type="http://schemas.openxmlformats.org/officeDocument/2006/relationships/hyperlink" Target="https://www.pathologyoutlines.com/topic/stainsae1ae3.html" TargetMode="External"/><Relationship Id="rId21" Type="http://schemas.openxmlformats.org/officeDocument/2006/relationships/hyperlink" Target="https://www.pathologyoutlines.com/topic/cdmarkerscd34.html" TargetMode="External"/><Relationship Id="rId7" Type="http://schemas.openxmlformats.org/officeDocument/2006/relationships/hyperlink" Target="https://www.pathologyoutlines.com/topic/stainsAR.html" TargetMode="External"/><Relationship Id="rId12" Type="http://schemas.openxmlformats.org/officeDocument/2006/relationships/hyperlink" Target="https://www.ncbi.nlm.nih.gov/pubmed/27047932" TargetMode="External"/><Relationship Id="rId17" Type="http://schemas.openxmlformats.org/officeDocument/2006/relationships/hyperlink" Target="https://www.pathologyoutlines.com/topic/stainssox10.html" TargetMode="External"/><Relationship Id="rId25" Type="http://schemas.openxmlformats.org/officeDocument/2006/relationships/hyperlink" Target="https://www.pathologyoutlines.com/topic/stainsema.html" TargetMode="External"/><Relationship Id="rId2" Type="http://schemas.openxmlformats.org/officeDocument/2006/relationships/hyperlink" Target="https://www.ncbi.nlm.nih.gov/pubmed/30521689" TargetMode="External"/><Relationship Id="rId16" Type="http://schemas.openxmlformats.org/officeDocument/2006/relationships/hyperlink" Target="https://www.pathologyoutlines.com/topic/stainsck20.html" TargetMode="External"/><Relationship Id="rId20" Type="http://schemas.openxmlformats.org/officeDocument/2006/relationships/hyperlink" Target="https://www.pathologyoutlines.com/topic/stainshmb45.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cam52.html" TargetMode="External"/><Relationship Id="rId11" Type="http://schemas.openxmlformats.org/officeDocument/2006/relationships/hyperlink" Target="https://www.pathologyoutlines.com/topic/cdmarkerscd10.html" TargetMode="External"/><Relationship Id="rId24" Type="http://schemas.openxmlformats.org/officeDocument/2006/relationships/hyperlink" Target="https://www.pathologyoutlines.com/topic/stainscea.html" TargetMode="External"/><Relationship Id="rId5" Type="http://schemas.openxmlformats.org/officeDocument/2006/relationships/hyperlink" Target="https://www.pathologyoutlines.com/topic/stainsp63.html" TargetMode="External"/><Relationship Id="rId15" Type="http://schemas.openxmlformats.org/officeDocument/2006/relationships/hyperlink" Target="https://www.ncbi.nlm.nih.gov/pubmed/1632467" TargetMode="External"/><Relationship Id="rId23" Type="http://schemas.openxmlformats.org/officeDocument/2006/relationships/hyperlink" Target="https://www.pathologyoutlines.com/topic/stainsck7.html" TargetMode="External"/><Relationship Id="rId10" Type="http://schemas.openxmlformats.org/officeDocument/2006/relationships/hyperlink" Target="https://www.pathologyoutlines.com/topic/stainsbcl2.html" TargetMode="External"/><Relationship Id="rId19" Type="http://schemas.openxmlformats.org/officeDocument/2006/relationships/hyperlink" Target="https://www.pathologyoutlines.com/topic/stainsmart1.html" TargetMode="External"/><Relationship Id="rId4" Type="http://schemas.openxmlformats.org/officeDocument/2006/relationships/hyperlink" Target="https://www.pathologyoutlines.com/topic/stainsepcam.html" TargetMode="External"/><Relationship Id="rId9" Type="http://schemas.openxmlformats.org/officeDocument/2006/relationships/hyperlink" Target="https://www.pathologyoutlines.com/topic/stainsck34be12.html" TargetMode="External"/><Relationship Id="rId14" Type="http://schemas.openxmlformats.org/officeDocument/2006/relationships/hyperlink" Target="https://www.ncbi.nlm.nih.gov/pubmed/30845292" TargetMode="External"/><Relationship Id="rId22" Type="http://schemas.openxmlformats.org/officeDocument/2006/relationships/hyperlink" Target="https://www.pathologyoutlines.com/topic/cdmarkerscd44.html"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bi.nlm.nih.gov/pubmed/31747091" TargetMode="External"/><Relationship Id="rId2" Type="http://schemas.openxmlformats.org/officeDocument/2006/relationships/hyperlink" Target="https://www.ncbi.nlm.nih.gov/pubmed/30497667"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ncbi.nlm.nih.gov/pubmed/26219687" TargetMode="External"/><Relationship Id="rId2" Type="http://schemas.openxmlformats.org/officeDocument/2006/relationships/hyperlink" Target="https://www.ncbi.nlm.nih.gov/pubmed/2933270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www.ncbi.nlm.nih.gov/pubmed/30497667" TargetMode="External"/><Relationship Id="rId3" Type="http://schemas.openxmlformats.org/officeDocument/2006/relationships/hyperlink" Target="https://www.ncbi.nlm.nih.gov/pubmed/18617440" TargetMode="External"/><Relationship Id="rId7" Type="http://schemas.openxmlformats.org/officeDocument/2006/relationships/hyperlink" Target="https://www.ncbi.nlm.nih.gov/pubmed/29801066" TargetMode="External"/><Relationship Id="rId2" Type="http://schemas.openxmlformats.org/officeDocument/2006/relationships/hyperlink" Target="https://www.ncbi.nlm.nih.gov/pubmed/26762219" TargetMode="External"/><Relationship Id="rId1" Type="http://schemas.openxmlformats.org/officeDocument/2006/relationships/slideLayout" Target="../slideLayouts/slideLayout2.xml"/><Relationship Id="rId6" Type="http://schemas.openxmlformats.org/officeDocument/2006/relationships/hyperlink" Target="https://www.ncbi.nlm.nih.gov/pubmed/1607418" TargetMode="External"/><Relationship Id="rId5" Type="http://schemas.openxmlformats.org/officeDocument/2006/relationships/hyperlink" Target="https://www.ncbi.nlm.nih.gov/pubmed/16148695" TargetMode="External"/><Relationship Id="rId4" Type="http://schemas.openxmlformats.org/officeDocument/2006/relationships/hyperlink" Target="https://www.ncbi.nlm.nih.gov/pubmed/19889009"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pathologyoutlines.com/topic/skintumornonmelanocyticcisgeneral.html" TargetMode="External"/><Relationship Id="rId2" Type="http://schemas.openxmlformats.org/officeDocument/2006/relationships/hyperlink" Target="https://www.pathologyoutlines.com/topic/skintumornonmelanocyticactinickeratosis.html" TargetMode="External"/><Relationship Id="rId1" Type="http://schemas.openxmlformats.org/officeDocument/2006/relationships/slideLayout" Target="../slideLayouts/slideLayout2.xml"/><Relationship Id="rId4" Type="http://schemas.openxmlformats.org/officeDocument/2006/relationships/hyperlink" Target="https://www.ncbi.nlm.nih.gov/pubmed/2933270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s://www.pathologyoutlines.com/topic/stainsdeltaNp63.html" TargetMode="External"/><Relationship Id="rId13" Type="http://schemas.openxmlformats.org/officeDocument/2006/relationships/hyperlink" Target="https://www.pathologyoutlines.com/topic/stainsmart1.html" TargetMode="External"/><Relationship Id="rId3" Type="http://schemas.openxmlformats.org/officeDocument/2006/relationships/hyperlink" Target="https://www.pathologyoutlines.com/topic/stainsmnf116.html" TargetMode="External"/><Relationship Id="rId7" Type="http://schemas.openxmlformats.org/officeDocument/2006/relationships/hyperlink" Target="https://www.pathologyoutlines.com/topic/stainsp63.html" TargetMode="External"/><Relationship Id="rId12" Type="http://schemas.openxmlformats.org/officeDocument/2006/relationships/hyperlink" Target="https://www.pathologyoutlines.com/topic/stainssox10.html" TargetMode="External"/><Relationship Id="rId2" Type="http://schemas.openxmlformats.org/officeDocument/2006/relationships/hyperlink" Target="https://www.pathologyoutlines.com/topic/stainsae1ae3.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tainsema.html" TargetMode="External"/><Relationship Id="rId11" Type="http://schemas.openxmlformats.org/officeDocument/2006/relationships/hyperlink" Target="https://www.pathologyoutlines.com/topic/stainss100.html" TargetMode="External"/><Relationship Id="rId5" Type="http://schemas.openxmlformats.org/officeDocument/2006/relationships/hyperlink" Target="https://www.pathologyoutlines.com/topic/stainsck5and6.html" TargetMode="External"/><Relationship Id="rId15" Type="http://schemas.openxmlformats.org/officeDocument/2006/relationships/hyperlink" Target="https://www.pathologyoutlines.com/topic/stainsalphasmoothmuscleactin.html" TargetMode="External"/><Relationship Id="rId10" Type="http://schemas.openxmlformats.org/officeDocument/2006/relationships/hyperlink" Target="https://www.pathologyoutlines.com/topic/stainsck20.html" TargetMode="External"/><Relationship Id="rId4" Type="http://schemas.openxmlformats.org/officeDocument/2006/relationships/hyperlink" Target="https://www.pathologyoutlines.com/topic/stainsck34be12.html" TargetMode="External"/><Relationship Id="rId9" Type="http://schemas.openxmlformats.org/officeDocument/2006/relationships/hyperlink" Target="https://www.pathologyoutlines.com/topic/stainscam52.html" TargetMode="External"/><Relationship Id="rId14" Type="http://schemas.openxmlformats.org/officeDocument/2006/relationships/hyperlink" Target="https://www.pathologyoutlines.com/topic/stainsepcam.htm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ncbi.nlm.nih.gov/pubmed/32249949" TargetMode="External"/><Relationship Id="rId2" Type="http://schemas.openxmlformats.org/officeDocument/2006/relationships/hyperlink" Target="https://en.wikipedia.org/wiki/Fitzpatrick_scale"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ncbi.nlm.nih.gov/pubmed/26559571" TargetMode="External"/><Relationship Id="rId2" Type="http://schemas.openxmlformats.org/officeDocument/2006/relationships/hyperlink" Target="https://www.ncbi.nlm.nih.gov/pubmed/26386262"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ncbi.nlm.nih.gov/pubmed/32057276" TargetMode="External"/><Relationship Id="rId2" Type="http://schemas.openxmlformats.org/officeDocument/2006/relationships/hyperlink" Target="https://www.ncbi.nlm.nih.gov/pubmed/24460190"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ncbi.nlm.nih.gov/pubmed/26896294" TargetMode="External"/><Relationship Id="rId2" Type="http://schemas.openxmlformats.org/officeDocument/2006/relationships/hyperlink" Target="https://www.amazon.it/exec/obidos/ASIN/8877119918/pathologyoutl-20"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pathologyoutlines.com/topic/skintumornonmelanocytickeratoacanthoma.html" TargetMode="External"/><Relationship Id="rId7" Type="http://schemas.openxmlformats.org/officeDocument/2006/relationships/hyperlink" Target="https://www.pathologyoutlines.com/topic/skintumornonmelanocyticverrucousscc.html" TargetMode="External"/><Relationship Id="rId2" Type="http://schemas.openxmlformats.org/officeDocument/2006/relationships/hyperlink" Target="https://www.pathologyoutlines.com/topic/skintumornonmelanocyticbcc.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kintumornonmelanocyticscc.html" TargetMode="External"/><Relationship Id="rId5" Type="http://schemas.openxmlformats.org/officeDocument/2006/relationships/hyperlink" Target="https://www.pathologyoutlines.com/topic/skintumornonmelanocyticmuc.html" TargetMode="External"/><Relationship Id="rId4" Type="http://schemas.openxmlformats.org/officeDocument/2006/relationships/hyperlink" Target="https://www.pathologyoutlines.com/topic/skintumornonmelanocyticLEL.html" TargetMode="External"/></Relationships>
</file>

<file path=ppt/slides/_rels/slide30.xml.rels><?xml version="1.0" encoding="UTF-8" standalone="yes"?>
<Relationships xmlns="http://schemas.openxmlformats.org/package/2006/relationships"><Relationship Id="rId8" Type="http://schemas.openxmlformats.org/officeDocument/2006/relationships/hyperlink" Target="https://www.pathologyoutlines.com/topic/stainsPRAME.html" TargetMode="External"/><Relationship Id="rId13" Type="http://schemas.openxmlformats.org/officeDocument/2006/relationships/hyperlink" Target="https://www.pathologyoutlines.com/topic/stainsp16.html" TargetMode="External"/><Relationship Id="rId3" Type="http://schemas.openxmlformats.org/officeDocument/2006/relationships/hyperlink" Target="https://www.pathologyoutlines.com/topic/stainssox10.html" TargetMode="External"/><Relationship Id="rId7" Type="http://schemas.openxmlformats.org/officeDocument/2006/relationships/hyperlink" Target="https://www.pathologyoutlines.com/topic/stainsmitf.html" TargetMode="External"/><Relationship Id="rId12" Type="http://schemas.openxmlformats.org/officeDocument/2006/relationships/hyperlink" Target="https://www.pathologyoutlines.com/topic/stainski67.html" TargetMode="External"/><Relationship Id="rId17" Type="http://schemas.openxmlformats.org/officeDocument/2006/relationships/hyperlink" Target="https://www.pathologyoutlines.com/topic/cdmarkerscd68.html" TargetMode="External"/><Relationship Id="rId2" Type="http://schemas.openxmlformats.org/officeDocument/2006/relationships/hyperlink" Target="https://www.pathologyoutlines.com/topic/stainss100.html" TargetMode="External"/><Relationship Id="rId16" Type="http://schemas.openxmlformats.org/officeDocument/2006/relationships/hyperlink" Target="https://www.pathologyoutlines.com/topic/cdmarkerscd45.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tainstyrosinase.html" TargetMode="External"/><Relationship Id="rId11" Type="http://schemas.openxmlformats.org/officeDocument/2006/relationships/hyperlink" Target="https://www.ncbi.nlm.nih.gov/pubmed/22067329" TargetMode="External"/><Relationship Id="rId5" Type="http://schemas.openxmlformats.org/officeDocument/2006/relationships/hyperlink" Target="https://www.pathologyoutlines.com/topic/stainshmb45.html" TargetMode="External"/><Relationship Id="rId15" Type="http://schemas.openxmlformats.org/officeDocument/2006/relationships/hyperlink" Target="https://www.pathologyoutlines.com/topic/cdmarkerscd34.html" TargetMode="External"/><Relationship Id="rId10" Type="http://schemas.openxmlformats.org/officeDocument/2006/relationships/hyperlink" Target="https://www.ncbi.nlm.nih.gov/pubmed/12748255" TargetMode="External"/><Relationship Id="rId4" Type="http://schemas.openxmlformats.org/officeDocument/2006/relationships/hyperlink" Target="https://www.pathologyoutlines.com/topic/stainsmart1.html" TargetMode="External"/><Relationship Id="rId9" Type="http://schemas.openxmlformats.org/officeDocument/2006/relationships/hyperlink" Target="https://www.ncbi.nlm.nih.gov/pubmed/30045064" TargetMode="External"/><Relationship Id="rId14" Type="http://schemas.openxmlformats.org/officeDocument/2006/relationships/hyperlink" Target="https://www.pathologyoutlines.com/topic/stainsckgeneral.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hyperlink" Target="https://www.ncbi.nlm.nih.gov/pubmed/26061100" TargetMode="External"/><Relationship Id="rId2" Type="http://schemas.openxmlformats.org/officeDocument/2006/relationships/hyperlink" Target="https://www.ncbi.nlm.nih.gov/pubmed/26091043" TargetMode="External"/><Relationship Id="rId1" Type="http://schemas.openxmlformats.org/officeDocument/2006/relationships/slideLayout" Target="../slideLayouts/slideLayout2.xml"/><Relationship Id="rId5" Type="http://schemas.openxmlformats.org/officeDocument/2006/relationships/hyperlink" Target="https://www.ncbi.nlm.nih.gov/pubmed/25564571" TargetMode="External"/><Relationship Id="rId4" Type="http://schemas.openxmlformats.org/officeDocument/2006/relationships/hyperlink" Target="https://www.ncbi.nlm.nih.gov/pubmed/15492234"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hyperlink" Target="https://www.pathologyoutlines.com/topic/softtissueadiposemyolipoma.html" TargetMode="External"/><Relationship Id="rId13" Type="http://schemas.openxmlformats.org/officeDocument/2006/relationships/hyperlink" Target="https://www.pathologyoutlines.com/topic/softtissuewdliposarcoma.html" TargetMode="External"/><Relationship Id="rId3" Type="http://schemas.openxmlformats.org/officeDocument/2006/relationships/hyperlink" Target="https://www.pathologyoutlines.com/topic/softtissueadiposeintramuscular.html" TargetMode="External"/><Relationship Id="rId7" Type="http://schemas.openxmlformats.org/officeDocument/2006/relationships/hyperlink" Target="https://www.pathologyoutlines.com/topic/softtissueadiposeangiolipoma.html" TargetMode="External"/><Relationship Id="rId12" Type="http://schemas.openxmlformats.org/officeDocument/2006/relationships/hyperlink" Target="https://www.pathologyoutlines.com/topic/softtissueadiposehibernoma.html" TargetMode="External"/><Relationship Id="rId17" Type="http://schemas.openxmlformats.org/officeDocument/2006/relationships/hyperlink" Target="https://www.pathologyoutlines.com/topic/softtissuemyxoidpls.html" TargetMode="External"/><Relationship Id="rId2" Type="http://schemas.openxmlformats.org/officeDocument/2006/relationships/hyperlink" Target="https://www.pathologyoutlines.com/topic/softtissueadiposelipoma.html" TargetMode="External"/><Relationship Id="rId16" Type="http://schemas.openxmlformats.org/officeDocument/2006/relationships/hyperlink" Target="https://www.pathologyoutlines.com/topic/softtissueadiposepleomorphiclipo.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adiposelipoblastoma.html" TargetMode="External"/><Relationship Id="rId11" Type="http://schemas.openxmlformats.org/officeDocument/2006/relationships/hyperlink" Target="https://www.pathologyoutlines.com/topic/softtissueaslt.html" TargetMode="External"/><Relationship Id="rId5" Type="http://schemas.openxmlformats.org/officeDocument/2006/relationships/hyperlink" Target="https://www.pathologyoutlines.com/topic/softtissueadiposelipomatosisnerve.html" TargetMode="External"/><Relationship Id="rId15" Type="http://schemas.openxmlformats.org/officeDocument/2006/relationships/hyperlink" Target="https://www.pathologyoutlines.com/topic/softtissuemyxoidliposarcoma.html" TargetMode="External"/><Relationship Id="rId10" Type="http://schemas.openxmlformats.org/officeDocument/2006/relationships/hyperlink" Target="https://www.pathologyoutlines.com/topic/softtissueadiposepleomorphicgeneral.html" TargetMode="External"/><Relationship Id="rId4" Type="http://schemas.openxmlformats.org/officeDocument/2006/relationships/hyperlink" Target="https://www.pathologyoutlines.com/topic/softtissueadiposelipomatosis.html" TargetMode="External"/><Relationship Id="rId9" Type="http://schemas.openxmlformats.org/officeDocument/2006/relationships/hyperlink" Target="https://www.pathologyoutlines.com/topic/softtissueadiposechondroid.html" TargetMode="External"/><Relationship Id="rId14" Type="http://schemas.openxmlformats.org/officeDocument/2006/relationships/hyperlink" Target="https://www.pathologyoutlines.com/topic/softtissuededifflipo.html"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ncbi.nlm.nih.gov/pubmed/20028212" TargetMode="External"/><Relationship Id="rId2" Type="http://schemas.openxmlformats.org/officeDocument/2006/relationships/hyperlink" Target="https://www.ncbi.nlm.nih.gov/pubmed/28705709" TargetMode="External"/><Relationship Id="rId1" Type="http://schemas.openxmlformats.org/officeDocument/2006/relationships/slideLayout" Target="../slideLayouts/slideLayout2.xml"/><Relationship Id="rId5" Type="http://schemas.openxmlformats.org/officeDocument/2006/relationships/hyperlink" Target="https://www.ncbi.nlm.nih.gov/pubmed/16160117" TargetMode="External"/><Relationship Id="rId4" Type="http://schemas.openxmlformats.org/officeDocument/2006/relationships/hyperlink" Target="https://www.ncbi.nlm.nih.gov/pubmed/33624523"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s://www.ncbi.nlm.nih.gov/pubmed/17197914"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ncbi.nlm.nih.gov/pubmed/30852045"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cbi.nlm.nih.gov/pubmed/21273809" TargetMode="External"/><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hyperlink" Target="https://www.pathologyoutlines.com/topic/stainss100.html" TargetMode="External"/><Relationship Id="rId3" Type="http://schemas.openxmlformats.org/officeDocument/2006/relationships/hyperlink" Target="https://www.pathologyoutlines.com/topic/stainscdk4.html" TargetMode="External"/><Relationship Id="rId7" Type="http://schemas.openxmlformats.org/officeDocument/2006/relationships/hyperlink" Target="https://www.ncbi.nlm.nih.gov/pubmed/27508976" TargetMode="External"/><Relationship Id="rId2" Type="http://schemas.openxmlformats.org/officeDocument/2006/relationships/hyperlink" Target="https://www.pathologyoutlines.com/topic/stainsmdm2.html" TargetMode="External"/><Relationship Id="rId1" Type="http://schemas.openxmlformats.org/officeDocument/2006/relationships/slideLayout" Target="../slideLayouts/slideLayout4.xml"/><Relationship Id="rId6" Type="http://schemas.openxmlformats.org/officeDocument/2006/relationships/hyperlink" Target="https://www.ncbi.nlm.nih.gov/pubmed/18779733" TargetMode="External"/><Relationship Id="rId11" Type="http://schemas.openxmlformats.org/officeDocument/2006/relationships/hyperlink" Target="https://www.pathologyoutlines.com/topic/stainshmb45.html" TargetMode="External"/><Relationship Id="rId5" Type="http://schemas.openxmlformats.org/officeDocument/2006/relationships/hyperlink" Target="https://www.ncbi.nlm.nih.gov/pubmed/22301498" TargetMode="External"/><Relationship Id="rId10" Type="http://schemas.openxmlformats.org/officeDocument/2006/relationships/hyperlink" Target="https://www.pathologyoutlines.com/topic/stainsdesmin.html" TargetMode="External"/><Relationship Id="rId4" Type="http://schemas.openxmlformats.org/officeDocument/2006/relationships/hyperlink" Target="https://www.pathologyoutlines.com/topic/stainsp16.html" TargetMode="External"/><Relationship Id="rId9" Type="http://schemas.openxmlformats.org/officeDocument/2006/relationships/hyperlink" Target="https://www.pathologyoutlines.com/topic/cdmarkerscd34.html"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ncbi.nlm.nih.gov/pubmed/16938516" TargetMode="External"/><Relationship Id="rId2" Type="http://schemas.openxmlformats.org/officeDocument/2006/relationships/hyperlink" Target="https://www.ncbi.nlm.nih.gov/pubmed/22678079" TargetMode="External"/><Relationship Id="rId1" Type="http://schemas.openxmlformats.org/officeDocument/2006/relationships/slideLayout" Target="../slideLayouts/slideLayout2.xml"/><Relationship Id="rId6" Type="http://schemas.openxmlformats.org/officeDocument/2006/relationships/hyperlink" Target="https://www.ncbi.nlm.nih.gov/pubmed/15756437" TargetMode="External"/><Relationship Id="rId5" Type="http://schemas.openxmlformats.org/officeDocument/2006/relationships/hyperlink" Target="https://www.ncbi.nlm.nih.gov/pubmed/19820690" TargetMode="External"/><Relationship Id="rId4" Type="http://schemas.openxmlformats.org/officeDocument/2006/relationships/hyperlink" Target="https://www.ncbi.nlm.nih.gov/pubmed/17895748"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hyperlink" Target="https://www.pathologyoutlines.com/topic/softtissuefibromatendon.html" TargetMode="External"/><Relationship Id="rId13" Type="http://schemas.openxmlformats.org/officeDocument/2006/relationships/hyperlink" Target="https://www.pathologyoutlines.com/topic/softtissuecellularangiofibroma.html" TargetMode="External"/><Relationship Id="rId18" Type="http://schemas.openxmlformats.org/officeDocument/2006/relationships/hyperlink" Target="https://www.pathologyoutlines.com/topic/softtissuesft.html" TargetMode="External"/><Relationship Id="rId3" Type="http://schemas.openxmlformats.org/officeDocument/2006/relationships/hyperlink" Target="https://www.pathologyoutlines.com/topic/softtissueproliferativefasciitis.html" TargetMode="External"/><Relationship Id="rId21" Type="http://schemas.openxmlformats.org/officeDocument/2006/relationships/hyperlink" Target="https://www.pathologyoutlines.com/topic/softtissuelgfibromyxoid.html" TargetMode="External"/><Relationship Id="rId7" Type="http://schemas.openxmlformats.org/officeDocument/2006/relationships/hyperlink" Target="https://www.pathologyoutlines.com/topic/softtissuefibromatosiscolli.html" TargetMode="External"/><Relationship Id="rId12" Type="http://schemas.openxmlformats.org/officeDocument/2006/relationships/hyperlink" Target="https://www.pathologyoutlines.com/topic/softtissueangiomyofibroblastoma.html" TargetMode="External"/><Relationship Id="rId17" Type="http://schemas.openxmlformats.org/officeDocument/2006/relationships/hyperlink" Target="https://www.pathologyoutlines.com/topic/softtissuegardnerfibroma.html" TargetMode="External"/><Relationship Id="rId2" Type="http://schemas.openxmlformats.org/officeDocument/2006/relationships/hyperlink" Target="https://www.pathologyoutlines.com/topic/softtissuenf.html" TargetMode="External"/><Relationship Id="rId16" Type="http://schemas.openxmlformats.org/officeDocument/2006/relationships/hyperlink" Target="https://www.pathologyoutlines.com/topic/softtissuesuperficialacral.html" TargetMode="External"/><Relationship Id="rId20" Type="http://schemas.openxmlformats.org/officeDocument/2006/relationships/hyperlink" Target="https://www.pathologyoutlines.com/topic/softtissuemyxofibrosarcoma.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fibroushamart.html" TargetMode="External"/><Relationship Id="rId11" Type="http://schemas.openxmlformats.org/officeDocument/2006/relationships/hyperlink" Target="https://www.pathologyoutlines.com/topic/softtissueesft.html" TargetMode="External"/><Relationship Id="rId5" Type="http://schemas.openxmlformats.org/officeDocument/2006/relationships/hyperlink" Target="https://www.pathologyoutlines.com/topic/softtissueelastofibroma.html" TargetMode="External"/><Relationship Id="rId15" Type="http://schemas.openxmlformats.org/officeDocument/2006/relationships/hyperlink" Target="https://www.pathologyoutlines.com/topic/softtissuenuchaltypefibroma.html" TargetMode="External"/><Relationship Id="rId10" Type="http://schemas.openxmlformats.org/officeDocument/2006/relationships/hyperlink" Target="https://www.pathologyoutlines.com/topic/softtissuecalcifying.html" TargetMode="External"/><Relationship Id="rId19" Type="http://schemas.openxmlformats.org/officeDocument/2006/relationships/hyperlink" Target="https://www.pathologyoutlines.com/topic/softtissuefibrosarcoma.html" TargetMode="External"/><Relationship Id="rId4" Type="http://schemas.openxmlformats.org/officeDocument/2006/relationships/hyperlink" Target="https://www.pathologyoutlines.com/topic/softtissueproliferativemyositis.html" TargetMode="External"/><Relationship Id="rId9" Type="http://schemas.openxmlformats.org/officeDocument/2006/relationships/hyperlink" Target="https://www.pathologyoutlines.com/topic/softtissuecollagenousfibroma.html" TargetMode="External"/><Relationship Id="rId14" Type="http://schemas.openxmlformats.org/officeDocument/2006/relationships/hyperlink" Target="https://www.pathologyoutlines.com/topic/softtissueangiofibroma.html" TargetMode="External"/><Relationship Id="rId22" Type="http://schemas.openxmlformats.org/officeDocument/2006/relationships/hyperlink" Target="https://www.pathologyoutlines.com/topic/softtissuesclerosingepithelioidfibrosarcoma.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8" Type="http://schemas.openxmlformats.org/officeDocument/2006/relationships/hyperlink" Target="https://www.pathologyoutlines.com/topic/stainsckgeneral.html" TargetMode="External"/><Relationship Id="rId3" Type="http://schemas.openxmlformats.org/officeDocument/2006/relationships/hyperlink" Target="https://www.pathologyoutlines.com/topic/stainsvimentin.html" TargetMode="External"/><Relationship Id="rId7" Type="http://schemas.openxmlformats.org/officeDocument/2006/relationships/hyperlink" Target="https://www.pathologyoutlines.com/topic/stainss100.html" TargetMode="External"/><Relationship Id="rId2" Type="http://schemas.openxmlformats.org/officeDocument/2006/relationships/hyperlink" Target="https://www.pathologyoutlines.com/topic/stainsreticulin.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cdmarkerscd34.html" TargetMode="External"/><Relationship Id="rId5" Type="http://schemas.openxmlformats.org/officeDocument/2006/relationships/hyperlink" Target="https://www.pathologyoutlines.com/topic/stainski67.html" TargetMode="External"/><Relationship Id="rId4" Type="http://schemas.openxmlformats.org/officeDocument/2006/relationships/hyperlink" Target="https://www.pathologyoutlines.com/topic/stainsp53.html"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www.pathologyoutlines.com/topic/softtissuelymphangiomatosis.html" TargetMode="External"/><Relationship Id="rId3" Type="http://schemas.openxmlformats.org/officeDocument/2006/relationships/hyperlink" Target="https://www.pathologyoutlines.com/topic/softtissuearteriovenousmalformation.html" TargetMode="External"/><Relationship Id="rId7" Type="http://schemas.openxmlformats.org/officeDocument/2006/relationships/hyperlink" Target="https://www.pathologyoutlines.com/topic/softtissuelymphangioma.html" TargetMode="External"/><Relationship Id="rId12" Type="http://schemas.openxmlformats.org/officeDocument/2006/relationships/hyperlink" Target="https://www.pathologyoutlines.com/topic/softtissueangiosarcoma.html" TargetMode="External"/><Relationship Id="rId2" Type="http://schemas.openxmlformats.org/officeDocument/2006/relationships/hyperlink" Target="https://www.pathologyoutlines.com/topic/softtissuehemangioma.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epithelioidhemangioma.html" TargetMode="External"/><Relationship Id="rId11" Type="http://schemas.openxmlformats.org/officeDocument/2006/relationships/hyperlink" Target="https://www.pathologyoutlines.com/topic/softtissuehemangioendotheliomaepithelioid.html" TargetMode="External"/><Relationship Id="rId5" Type="http://schemas.openxmlformats.org/officeDocument/2006/relationships/hyperlink" Target="https://www.pathologyoutlines.com/topic/softtissueanastomosinghemangioma.html" TargetMode="External"/><Relationship Id="rId10" Type="http://schemas.openxmlformats.org/officeDocument/2006/relationships/hyperlink" Target="https://www.pathologyoutlines.com/topic/softtissuehemangioendotheliomakaposiform.html" TargetMode="External"/><Relationship Id="rId4" Type="http://schemas.openxmlformats.org/officeDocument/2006/relationships/hyperlink" Target="https://www.pathologyoutlines.com/topic/softtissuevenoushemangioma.html" TargetMode="External"/><Relationship Id="rId9" Type="http://schemas.openxmlformats.org/officeDocument/2006/relationships/hyperlink" Target="https://www.pathologyoutlines.com/topic/softtissuelymphangiomacystic.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ncbi.nlm.nih.gov/pubmed/29920730" TargetMode="External"/><Relationship Id="rId2" Type="http://schemas.openxmlformats.org/officeDocument/2006/relationships/hyperlink" Target="https://www.ncbi.nlm.nih.gov/pubmed/25068230" TargetMode="External"/><Relationship Id="rId1" Type="http://schemas.openxmlformats.org/officeDocument/2006/relationships/slideLayout" Target="../slideLayouts/slideLayout2.xml"/><Relationship Id="rId4" Type="http://schemas.openxmlformats.org/officeDocument/2006/relationships/hyperlink" Target="https://www.amazon.com/exec/obidos/ASIN/0702069833/pathologyoutl-20"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https://www.ncbi.nlm.nih.gov/pubmed/31815036"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ncbi.nlm.nih.gov/pubmed/10460655" TargetMode="External"/><Relationship Id="rId2" Type="http://schemas.openxmlformats.org/officeDocument/2006/relationships/hyperlink" Target="https://www.ncbi.nlm.nih.gov/pubmed/3052791" TargetMode="External"/><Relationship Id="rId1" Type="http://schemas.openxmlformats.org/officeDocument/2006/relationships/slideLayout" Target="../slideLayouts/slideLayout2.xml"/><Relationship Id="rId5" Type="http://schemas.openxmlformats.org/officeDocument/2006/relationships/hyperlink" Target="https://www.ncbi.nlm.nih.gov/pubmed/21659738" TargetMode="External"/><Relationship Id="rId4" Type="http://schemas.openxmlformats.org/officeDocument/2006/relationships/hyperlink" Target="https://www.ncbi.nlm.nih.gov/pubmed/12360047"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8" Type="http://schemas.openxmlformats.org/officeDocument/2006/relationships/hyperlink" Target="https://www.pathologyoutlines.com/topic/stainsema.html" TargetMode="External"/><Relationship Id="rId3" Type="http://schemas.openxmlformats.org/officeDocument/2006/relationships/hyperlink" Target="https://www.pathologyoutlines.com/topic/cdmarkerscd34.html" TargetMode="External"/><Relationship Id="rId7" Type="http://schemas.openxmlformats.org/officeDocument/2006/relationships/hyperlink" Target="https://www.pathologyoutlines.com/topic/stainsckgeneral.html" TargetMode="External"/><Relationship Id="rId2" Type="http://schemas.openxmlformats.org/officeDocument/2006/relationships/hyperlink" Target="https://www.pathologyoutlines.com/topic/cdmarkerscd31.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factorviii.html" TargetMode="External"/><Relationship Id="rId11" Type="http://schemas.openxmlformats.org/officeDocument/2006/relationships/hyperlink" Target="https://www.pathologyoutlines.com/topic/stainshhv8.html" TargetMode="External"/><Relationship Id="rId5" Type="http://schemas.openxmlformats.org/officeDocument/2006/relationships/hyperlink" Target="https://www.pathologyoutlines.com/topic/stainsfli1.html" TargetMode="External"/><Relationship Id="rId10" Type="http://schemas.openxmlformats.org/officeDocument/2006/relationships/hyperlink" Target="https://www.pathologyoutlines.com/topic/stainsD240.html" TargetMode="External"/><Relationship Id="rId4" Type="http://schemas.openxmlformats.org/officeDocument/2006/relationships/hyperlink" Target="https://www.pathologyoutlines.com/topic/stainserg.html" TargetMode="External"/><Relationship Id="rId9" Type="http://schemas.openxmlformats.org/officeDocument/2006/relationships/hyperlink" Target="https://www.pathologyoutlines.com/topic/cdmarkerscd30.html" TargetMode="External"/></Relationships>
</file>

<file path=ppt/slides/_rels/slide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www.pathologyoutlines.com/topic/softtissueebv.html" TargetMode="External"/><Relationship Id="rId2" Type="http://schemas.openxmlformats.org/officeDocument/2006/relationships/hyperlink" Target="https://www.pathologyoutlines.com/topic/softtissueleiomyoma.html" TargetMode="External"/><Relationship Id="rId1" Type="http://schemas.openxmlformats.org/officeDocument/2006/relationships/slideLayout" Target="../slideLayouts/slideLayout4.xml"/><Relationship Id="rId5" Type="http://schemas.openxmlformats.org/officeDocument/2006/relationships/hyperlink" Target="https://www.pathologyoutlines.com/topic/softtissueinflammatoryleiomyosarcoma.html" TargetMode="External"/><Relationship Id="rId4" Type="http://schemas.openxmlformats.org/officeDocument/2006/relationships/hyperlink" Target="https://www.pathologyoutlines.com/topic/softtissueleiomyosarcoma.html"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www.ncbi.nlm.nih.gov/pubmed/22217736" TargetMode="External"/><Relationship Id="rId13" Type="http://schemas.openxmlformats.org/officeDocument/2006/relationships/hyperlink" Target="https://www.pathologyoutlines.com/topic/skintumornonmelanocyticnevussebaceus.html" TargetMode="External"/><Relationship Id="rId3" Type="http://schemas.openxmlformats.org/officeDocument/2006/relationships/hyperlink" Target="https://www.ncbi.nlm.nih.gov/pubmed/10472945" TargetMode="External"/><Relationship Id="rId7" Type="http://schemas.openxmlformats.org/officeDocument/2006/relationships/hyperlink" Target="https://www.ncbi.nlm.nih.gov/pubmed/1347096" TargetMode="External"/><Relationship Id="rId12" Type="http://schemas.openxmlformats.org/officeDocument/2006/relationships/hyperlink" Target="https://www.ncbi.nlm.nih.gov/pubmed/12004311" TargetMode="External"/><Relationship Id="rId17" Type="http://schemas.openxmlformats.org/officeDocument/2006/relationships/hyperlink" Target="https://www.ncbi.nlm.nih.gov/pubmed/11295926" TargetMode="External"/><Relationship Id="rId2" Type="http://schemas.openxmlformats.org/officeDocument/2006/relationships/hyperlink" Target="https://www.ncbi.nlm.nih.gov/pubmed/2340474" TargetMode="External"/><Relationship Id="rId16" Type="http://schemas.openxmlformats.org/officeDocument/2006/relationships/hyperlink" Target="https://www.ncbi.nlm.nih.gov/pubmed/12963901" TargetMode="External"/><Relationship Id="rId1" Type="http://schemas.openxmlformats.org/officeDocument/2006/relationships/slideLayout" Target="../slideLayouts/slideLayout2.xml"/><Relationship Id="rId6" Type="http://schemas.openxmlformats.org/officeDocument/2006/relationships/hyperlink" Target="https://www.ncbi.nlm.nih.gov/pubmed/28815697" TargetMode="External"/><Relationship Id="rId11" Type="http://schemas.openxmlformats.org/officeDocument/2006/relationships/hyperlink" Target="https://www.pathologyoutlines.com/topic/colontumorMuirTorre.html" TargetMode="External"/><Relationship Id="rId5" Type="http://schemas.openxmlformats.org/officeDocument/2006/relationships/hyperlink" Target="https://www.ncbi.nlm.nih.gov/pubmed/8961975" TargetMode="External"/><Relationship Id="rId15" Type="http://schemas.openxmlformats.org/officeDocument/2006/relationships/hyperlink" Target="https://www.ncbi.nlm.nih.gov/pubmed/9500317" TargetMode="External"/><Relationship Id="rId10" Type="http://schemas.openxmlformats.org/officeDocument/2006/relationships/hyperlink" Target="https://www.ncbi.nlm.nih.gov/pubmed/24597988" TargetMode="External"/><Relationship Id="rId4" Type="http://schemas.openxmlformats.org/officeDocument/2006/relationships/hyperlink" Target="https://www.ncbi.nlm.nih.gov/pubmed/24958589" TargetMode="External"/><Relationship Id="rId9" Type="http://schemas.openxmlformats.org/officeDocument/2006/relationships/hyperlink" Target="https://rarediseases.info.nih.gov/diseases/838/bazex-dupre-christol-syndrome" TargetMode="External"/><Relationship Id="rId14" Type="http://schemas.openxmlformats.org/officeDocument/2006/relationships/hyperlink" Target="https://www.ncbi.nlm.nih.gov/pubmed/10642683" TargetMode="External"/></Relationships>
</file>

<file path=ppt/slides/_rels/slide60.xml.rels><?xml version="1.0" encoding="UTF-8" standalone="yes"?>
<Relationships xmlns="http://schemas.openxmlformats.org/package/2006/relationships"><Relationship Id="rId8" Type="http://schemas.openxmlformats.org/officeDocument/2006/relationships/hyperlink" Target="https://www.pathologyoutlines.com/topic/softtissuesclerosingrhabdo.html" TargetMode="External"/><Relationship Id="rId3" Type="http://schemas.openxmlformats.org/officeDocument/2006/relationships/hyperlink" Target="https://www.pathologyoutlines.com/topic/softtissueadultrhabdomyoma.html" TargetMode="External"/><Relationship Id="rId7" Type="http://schemas.openxmlformats.org/officeDocument/2006/relationships/hyperlink" Target="https://www.pathologyoutlines.com/topic/softtissuepleomorphicrhabdo.html" TargetMode="External"/><Relationship Id="rId2" Type="http://schemas.openxmlformats.org/officeDocument/2006/relationships/hyperlink" Target="https://www.pathologyoutlines.com/topic/softtissueadultrhabdomyoma.html#feta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alvrhabdo.html" TargetMode="External"/><Relationship Id="rId5" Type="http://schemas.openxmlformats.org/officeDocument/2006/relationships/hyperlink" Target="https://www.pathologyoutlines.com/topic/softtissueembryonalrhabdo.html" TargetMode="External"/><Relationship Id="rId4" Type="http://schemas.openxmlformats.org/officeDocument/2006/relationships/hyperlink" Target="https://www.pathologyoutlines.com/topic/softtissuegenitalrhabdomyoma.html" TargetMode="External"/><Relationship Id="rId9" Type="http://schemas.openxmlformats.org/officeDocument/2006/relationships/hyperlink" Target="https://www.pathologyoutlines.com/topic/softtissueectomes.html"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hyperlink" Target="https://www.pathologyoutlines.com/topic/softtissueeskchondroma.html" TargetMode="External"/><Relationship Id="rId2" Type="http://schemas.openxmlformats.org/officeDocument/2006/relationships/hyperlink" Target="https://www.pathologyoutlines.com/topic/stomachGIST.html" TargetMode="External"/><Relationship Id="rId1" Type="http://schemas.openxmlformats.org/officeDocument/2006/relationships/slideLayout" Target="../slideLayouts/slideLayout2.xml"/><Relationship Id="rId4" Type="http://schemas.openxmlformats.org/officeDocument/2006/relationships/hyperlink" Target="https://www.pathologyoutlines.com/topic/softtissueeskosteo.html"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s://www.pathologyoutlines.com/topic/softtissueneurofibromaplexiform.html" TargetMode="External"/><Relationship Id="rId3" Type="http://schemas.openxmlformats.org/officeDocument/2006/relationships/hyperlink" Target="https://www.pathologyoutlines.com/topic/softtissuemmnst.html" TargetMode="External"/><Relationship Id="rId7" Type="http://schemas.openxmlformats.org/officeDocument/2006/relationships/hyperlink" Target="https://www.pathologyoutlines.com/topic/softtissueneurofibroma.html" TargetMode="External"/><Relationship Id="rId2" Type="http://schemas.openxmlformats.org/officeDocument/2006/relationships/hyperlink" Target="https://www.pathologyoutlines.com/topic/softtissuempnst.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schwannoma.html" TargetMode="External"/><Relationship Id="rId11" Type="http://schemas.openxmlformats.org/officeDocument/2006/relationships/hyperlink" Target="https://www.pathologyoutlines.com/topic/softtissuehybridnervesheath.html" TargetMode="External"/><Relationship Id="rId5" Type="http://schemas.openxmlformats.org/officeDocument/2006/relationships/hyperlink" Target="https://www.pathologyoutlines.com/topic/softtissueperineurioma.html" TargetMode="External"/><Relationship Id="rId10" Type="http://schemas.openxmlformats.org/officeDocument/2006/relationships/hyperlink" Target="https://www.pathologyoutlines.com/topic/softtissuesolitarycircneuroma.html" TargetMode="External"/><Relationship Id="rId4" Type="http://schemas.openxmlformats.org/officeDocument/2006/relationships/hyperlink" Target="https://www.pathologyoutlines.com/topic/softtissuegranularcell.html" TargetMode="External"/><Relationship Id="rId9" Type="http://schemas.openxmlformats.org/officeDocument/2006/relationships/hyperlink" Target="https://www.pathologyoutlines.com/topic/softtissuenervesheathmyxoma.html" TargetMode="External"/></Relationships>
</file>

<file path=ppt/slides/_rels/slide66.xml.rels><?xml version="1.0" encoding="UTF-8" standalone="yes"?>
<Relationships xmlns="http://schemas.openxmlformats.org/package/2006/relationships"><Relationship Id="rId2" Type="http://schemas.openxmlformats.org/officeDocument/2006/relationships/hyperlink" Target="https://www.ncbi.nlm.nih.gov/pubmed/27158754"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www.ncbi.nlm.nih.gov/pubmed/23084090" TargetMode="External"/><Relationship Id="rId2" Type="http://schemas.openxmlformats.org/officeDocument/2006/relationships/hyperlink" Target="https://www.ncbi.nlm.nih.gov/pubmed/28602926"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hyperlink" Target="https://www.ncbi.nlm.nih.gov/pubmed/12011145" TargetMode="External"/><Relationship Id="rId3" Type="http://schemas.openxmlformats.org/officeDocument/2006/relationships/hyperlink" Target="https://www.ncbi.nlm.nih.gov/pubmed/18484666" TargetMode="External"/><Relationship Id="rId7" Type="http://schemas.openxmlformats.org/officeDocument/2006/relationships/hyperlink" Target="https://www.ncbi.nlm.nih.gov/pubmed/3371899" TargetMode="External"/><Relationship Id="rId2" Type="http://schemas.openxmlformats.org/officeDocument/2006/relationships/hyperlink" Target="https://www.ncbi.nlm.nih.gov/pubmed/28592921" TargetMode="External"/><Relationship Id="rId1" Type="http://schemas.openxmlformats.org/officeDocument/2006/relationships/slideLayout" Target="../slideLayouts/slideLayout2.xml"/><Relationship Id="rId6" Type="http://schemas.openxmlformats.org/officeDocument/2006/relationships/hyperlink" Target="https://www.ncbi.nlm.nih.gov/pubmed/26352113" TargetMode="External"/><Relationship Id="rId5" Type="http://schemas.openxmlformats.org/officeDocument/2006/relationships/hyperlink" Target="https://www.ncbi.nlm.nih.gov/pubmed/11145248" TargetMode="External"/><Relationship Id="rId4" Type="http://schemas.openxmlformats.org/officeDocument/2006/relationships/hyperlink" Target="https://www.ncbi.nlm.nih.gov/pubmed/8067509"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pathologyoutlines.com/topic/skintumormelanocyticmelanoma.html" TargetMode="External"/><Relationship Id="rId2" Type="http://schemas.openxmlformats.org/officeDocument/2006/relationships/hyperlink" Target="https://www.ncbi.nlm.nih.gov/pubmed/12100183"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8" Type="http://schemas.openxmlformats.org/officeDocument/2006/relationships/hyperlink" Target="https://www.pathologyoutlines.com/topic/stainsh3k27me3.html" TargetMode="External"/><Relationship Id="rId13" Type="http://schemas.openxmlformats.org/officeDocument/2006/relationships/hyperlink" Target="https://www.ncbi.nlm.nih.gov/pubmed/25602794" TargetMode="External"/><Relationship Id="rId3" Type="http://schemas.openxmlformats.org/officeDocument/2006/relationships/hyperlink" Target="https://www.pathologyoutlines.com/topic/stainssox10.html" TargetMode="External"/><Relationship Id="rId7" Type="http://schemas.openxmlformats.org/officeDocument/2006/relationships/hyperlink" Target="https://www.pathologyoutlines.com/topic/stainsmyod1.html" TargetMode="External"/><Relationship Id="rId12" Type="http://schemas.openxmlformats.org/officeDocument/2006/relationships/hyperlink" Target="https://www.ncbi.nlm.nih.gov/pubmed/26096054" TargetMode="External"/><Relationship Id="rId2" Type="http://schemas.openxmlformats.org/officeDocument/2006/relationships/hyperlink" Target="https://www.pathologyoutlines.com/topic/stainss100.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myogenin.html" TargetMode="External"/><Relationship Id="rId11" Type="http://schemas.openxmlformats.org/officeDocument/2006/relationships/hyperlink" Target="https://www.pathologyoutlines.com/topic/stainsini1.html" TargetMode="External"/><Relationship Id="rId5" Type="http://schemas.openxmlformats.org/officeDocument/2006/relationships/hyperlink" Target="https://www.pathologyoutlines.com/topic/stainsdesmin.html" TargetMode="External"/><Relationship Id="rId10" Type="http://schemas.openxmlformats.org/officeDocument/2006/relationships/hyperlink" Target="https://www.ncbi.nlm.nih.gov/pubmed/26645727" TargetMode="External"/><Relationship Id="rId4" Type="http://schemas.openxmlformats.org/officeDocument/2006/relationships/hyperlink" Target="https://www.ncbi.nlm.nih.gov/pubmed/23929265" TargetMode="External"/><Relationship Id="rId9" Type="http://schemas.openxmlformats.org/officeDocument/2006/relationships/hyperlink" Target="https://www.ncbi.nlm.nih.gov/pubmed/28752843"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www.ncbi.nlm.nih.gov/pubmed/25240281" TargetMode="External"/><Relationship Id="rId2" Type="http://schemas.openxmlformats.org/officeDocument/2006/relationships/hyperlink" Target="https://www.ncbi.nlm.nih.gov/pubmed/21262917" TargetMode="External"/><Relationship Id="rId1" Type="http://schemas.openxmlformats.org/officeDocument/2006/relationships/slideLayout" Target="../slideLayouts/slideLayout2.xml"/><Relationship Id="rId6" Type="http://schemas.openxmlformats.org/officeDocument/2006/relationships/hyperlink" Target="https://www.ncbi.nlm.nih.gov/pubmed/25035100" TargetMode="External"/><Relationship Id="rId5" Type="http://schemas.openxmlformats.org/officeDocument/2006/relationships/hyperlink" Target="https://www.ncbi.nlm.nih.gov/pubmed/30099373" TargetMode="External"/><Relationship Id="rId4" Type="http://schemas.openxmlformats.org/officeDocument/2006/relationships/hyperlink" Target="https://www.ncbi.nlm.nih.gov/pubmed/23190154" TargetMode="External"/></Relationships>
</file>

<file path=ppt/slides/_rels/slide73.xml.rels><?xml version="1.0" encoding="UTF-8" standalone="yes"?>
<Relationships xmlns="http://schemas.openxmlformats.org/package/2006/relationships"><Relationship Id="rId8" Type="http://schemas.openxmlformats.org/officeDocument/2006/relationships/hyperlink" Target="https://www.pathologyoutlines.com/topic/softtissueDSRCT.html" TargetMode="External"/><Relationship Id="rId13" Type="http://schemas.openxmlformats.org/officeDocument/2006/relationships/hyperlink" Target="https://www.pathologyoutlines.com/topic/softtissuemyoepithelialca.html" TargetMode="External"/><Relationship Id="rId3" Type="http://schemas.openxmlformats.org/officeDocument/2006/relationships/hyperlink" Target="https://www.pathologyoutlines.com/topic/softtissuesynovialsarc.html" TargetMode="External"/><Relationship Id="rId7" Type="http://schemas.openxmlformats.org/officeDocument/2006/relationships/hyperlink" Target="https://www.pathologyoutlines.com/topic/softtissueeskchondrosarcomamyxoid.html" TargetMode="External"/><Relationship Id="rId12" Type="http://schemas.openxmlformats.org/officeDocument/2006/relationships/hyperlink" Target="https://www.pathologyoutlines.com/topic/softtissueossifyingfibromyxoid.html" TargetMode="External"/><Relationship Id="rId17" Type="http://schemas.openxmlformats.org/officeDocument/2006/relationships/hyperlink" Target="https://www.pathologyoutlines.com/topic/softtissuephat.html" TargetMode="External"/><Relationship Id="rId2" Type="http://schemas.openxmlformats.org/officeDocument/2006/relationships/hyperlink" Target="https://www.pathologyoutlines.com/topic/softtissuephosphaturic.html" TargetMode="External"/><Relationship Id="rId16" Type="http://schemas.openxmlformats.org/officeDocument/2006/relationships/hyperlink" Target="https://www.pathologyoutlines.com/topic/softtissuemyxoma.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ofttissueclearcellsarcoma.html" TargetMode="External"/><Relationship Id="rId11" Type="http://schemas.openxmlformats.org/officeDocument/2006/relationships/hyperlink" Target="https://www.pathologyoutlines.com/topic/softtissueintimalsarcoma.html" TargetMode="External"/><Relationship Id="rId5" Type="http://schemas.openxmlformats.org/officeDocument/2006/relationships/hyperlink" Target="https://www.pathologyoutlines.com/topic/softtissuealveolarsoft.html" TargetMode="External"/><Relationship Id="rId15" Type="http://schemas.openxmlformats.org/officeDocument/2006/relationships/hyperlink" Target="https://www.pathologyoutlines.com/topic/softtissueschwannoma.html" TargetMode="External"/><Relationship Id="rId10" Type="http://schemas.openxmlformats.org/officeDocument/2006/relationships/hyperlink" Target="https://www.pathologyoutlines.com/topic/uterusPEComa.html" TargetMode="External"/><Relationship Id="rId4" Type="http://schemas.openxmlformats.org/officeDocument/2006/relationships/hyperlink" Target="https://www.pathologyoutlines.com/topic/softtissueepithelioidsarcoma.html" TargetMode="External"/><Relationship Id="rId9" Type="http://schemas.openxmlformats.org/officeDocument/2006/relationships/hyperlink" Target="https://www.pathologyoutlines.com/topic/softtissuerhabdoidtumor.html" TargetMode="External"/><Relationship Id="rId14" Type="http://schemas.openxmlformats.org/officeDocument/2006/relationships/hyperlink" Target="https://www.pathologyoutlines.com/topic/softtissuemfhpleo.html" TargetMode="External"/></Relationships>
</file>

<file path=ppt/slides/_rels/slide74.xml.rels><?xml version="1.0" encoding="UTF-8" standalone="yes"?>
<Relationships xmlns="http://schemas.openxmlformats.org/package/2006/relationships"><Relationship Id="rId2" Type="http://schemas.openxmlformats.org/officeDocument/2006/relationships/hyperlink" Target="https://www.ncbi.nlm.nih.gov/pubmed/17464314"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www.ncbi.nlm.nih.gov/pubmed/15832079" TargetMode="External"/><Relationship Id="rId2" Type="http://schemas.openxmlformats.org/officeDocument/2006/relationships/hyperlink" Target="https://www.ncbi.nlm.nih.gov/pubmed/29543673"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s://www.ncbi.nlm.nih.gov/pubmed/17464314" TargetMode="External"/><Relationship Id="rId2" Type="http://schemas.openxmlformats.org/officeDocument/2006/relationships/hyperlink" Target="https://www.ncbi.nlm.nih.gov/pubmed/29543673" TargetMode="External"/><Relationship Id="rId1" Type="http://schemas.openxmlformats.org/officeDocument/2006/relationships/slideLayout" Target="../slideLayouts/slideLayout2.xml"/><Relationship Id="rId4" Type="http://schemas.openxmlformats.org/officeDocument/2006/relationships/hyperlink" Target="https://www.ncbi.nlm.nih.gov/pubmed/15832079"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www.ncbi.nlm.nih.gov/pubmed/24563786" TargetMode="External"/><Relationship Id="rId2" Type="http://schemas.openxmlformats.org/officeDocument/2006/relationships/hyperlink" Target="https://www.ncbi.nlm.nih.gov/pubmed/29543673" TargetMode="Externa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hyperlink" Target="https://www.ncbi.nlm.nih.gov/pubmed/15832079" TargetMode="External"/><Relationship Id="rId4" Type="http://schemas.openxmlformats.org/officeDocument/2006/relationships/hyperlink" Target="https://www.ncbi.nlm.nih.gov/pubmed/17464314" TargetMode="External"/></Relationships>
</file>

<file path=ppt/slides/_rels/slide78.xml.rels><?xml version="1.0" encoding="UTF-8" standalone="yes"?>
<Relationships xmlns="http://schemas.openxmlformats.org/package/2006/relationships"><Relationship Id="rId8" Type="http://schemas.openxmlformats.org/officeDocument/2006/relationships/hyperlink" Target="https://www.ncbi.nlm.nih.gov/pubmed/21571956" TargetMode="External"/><Relationship Id="rId13" Type="http://schemas.openxmlformats.org/officeDocument/2006/relationships/hyperlink" Target="https://www.pathologyoutlines.com/topic/stainsstat6.html" TargetMode="External"/><Relationship Id="rId18" Type="http://schemas.openxmlformats.org/officeDocument/2006/relationships/hyperlink" Target="https://www.pathologyoutlines.com/topic/stainsmyod1.html" TargetMode="External"/><Relationship Id="rId3" Type="http://schemas.openxmlformats.org/officeDocument/2006/relationships/hyperlink" Target="https://www.ncbi.nlm.nih.gov/pubmed/32141887" TargetMode="External"/><Relationship Id="rId7" Type="http://schemas.openxmlformats.org/officeDocument/2006/relationships/hyperlink" Target="https://www.pathologyoutlines.com/topic/stainstle1.html" TargetMode="External"/><Relationship Id="rId12" Type="http://schemas.openxmlformats.org/officeDocument/2006/relationships/hyperlink" Target="https://www.pathologyoutlines.com/topic/cdmarkerscd34.html" TargetMode="External"/><Relationship Id="rId17" Type="http://schemas.openxmlformats.org/officeDocument/2006/relationships/hyperlink" Target="https://www.pathologyoutlines.com/topic/stainscaldesmon.html" TargetMode="External"/><Relationship Id="rId2" Type="http://schemas.openxmlformats.org/officeDocument/2006/relationships/hyperlink" Target="https://www.ncbi.nlm.nih.gov/pubmed/32559341" TargetMode="External"/><Relationship Id="rId16" Type="http://schemas.openxmlformats.org/officeDocument/2006/relationships/hyperlink" Target="https://www.pathologyoutlines.com/topic/stainsdesmin.html" TargetMode="External"/><Relationship Id="rId1" Type="http://schemas.openxmlformats.org/officeDocument/2006/relationships/slideLayout" Target="../slideLayouts/slideLayout4.xml"/><Relationship Id="rId6" Type="http://schemas.openxmlformats.org/officeDocument/2006/relationships/hyperlink" Target="https://www.ncbi.nlm.nih.gov/pubmed/11037348" TargetMode="External"/><Relationship Id="rId11" Type="http://schemas.openxmlformats.org/officeDocument/2006/relationships/hyperlink" Target="https://www.pathologyoutlines.com/topic/stainss100.html" TargetMode="External"/><Relationship Id="rId5" Type="http://schemas.openxmlformats.org/officeDocument/2006/relationships/hyperlink" Target="https://www.pathologyoutlines.com/topic/stainsema.html" TargetMode="External"/><Relationship Id="rId15" Type="http://schemas.openxmlformats.org/officeDocument/2006/relationships/hyperlink" Target="https://www.pathologyoutlines.com/topic/stainssox10.html" TargetMode="External"/><Relationship Id="rId10" Type="http://schemas.openxmlformats.org/officeDocument/2006/relationships/hyperlink" Target="https://www.ncbi.nlm.nih.gov/pubmed/16528378" TargetMode="External"/><Relationship Id="rId19" Type="http://schemas.openxmlformats.org/officeDocument/2006/relationships/hyperlink" Target="https://www.pathologyoutlines.com/topic/stainsmyogenin.html" TargetMode="External"/><Relationship Id="rId4" Type="http://schemas.openxmlformats.org/officeDocument/2006/relationships/hyperlink" Target="https://www.pathologyoutlines.com/topic/stainsae1ae3.html" TargetMode="External"/><Relationship Id="rId9" Type="http://schemas.openxmlformats.org/officeDocument/2006/relationships/hyperlink" Target="https://www.pathologyoutlines.com/topic/cdmarkerscd99.html" TargetMode="External"/><Relationship Id="rId14" Type="http://schemas.openxmlformats.org/officeDocument/2006/relationships/hyperlink" Target="https://www.ncbi.nlm.nih.gov/pubmed/24030747"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s://www.ncbi.nlm.nih.gov/pubmed/18301245" TargetMode="External"/><Relationship Id="rId2" Type="http://schemas.openxmlformats.org/officeDocument/2006/relationships/hyperlink" Target="https://www.ncbi.nlm.nih.gov/pubmed/11607825" TargetMode="External"/><Relationship Id="rId1" Type="http://schemas.openxmlformats.org/officeDocument/2006/relationships/slideLayout" Target="../slideLayouts/slideLayout2.xml"/><Relationship Id="rId6" Type="http://schemas.openxmlformats.org/officeDocument/2006/relationships/hyperlink" Target="https://www.ncbi.nlm.nih.gov/pubmed/12696068" TargetMode="External"/><Relationship Id="rId5" Type="http://schemas.openxmlformats.org/officeDocument/2006/relationships/hyperlink" Target="https://www.ncbi.nlm.nih.gov/pubmed/11368913" TargetMode="External"/><Relationship Id="rId4" Type="http://schemas.openxmlformats.org/officeDocument/2006/relationships/hyperlink" Target="https://www.ncbi.nlm.nih.gov/pubmed/11782370"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nccn.org/professionals/physician_gls/default.aspx#nmsc"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https://www.pathologyoutlines.com/topic/boneewing.html"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ncbi.nlm.nih.gov/pubmed/4622125"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bi.nlm.nih.gov/pubmed/18525458" TargetMode="External"/><Relationship Id="rId2" Type="http://schemas.openxmlformats.org/officeDocument/2006/relationships/hyperlink" Target="https://www.ncbi.nlm.nih.gov/pubmed/8697401" TargetMode="External"/><Relationship Id="rId1" Type="http://schemas.openxmlformats.org/officeDocument/2006/relationships/slideLayout" Target="../slideLayouts/slideLayout2.xml"/><Relationship Id="rId4" Type="http://schemas.openxmlformats.org/officeDocument/2006/relationships/hyperlink" Target="https://www.ncbi.nlm.nih.gov/pubmed/21212061"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https://www.ncbi.nlm.nih.gov/pubmed/10819277" TargetMode="External"/><Relationship Id="rId2" Type="http://schemas.openxmlformats.org/officeDocument/2006/relationships/hyperlink" Target="https://www.ncbi.nlm.nih.gov/pubmed/29977059"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ncbi.nlm.nih.gov/pubmed/24680181" TargetMode="Externa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ncbi.nlm.nih.gov/pubmed/19841938" TargetMode="Externa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8" Type="http://schemas.openxmlformats.org/officeDocument/2006/relationships/hyperlink" Target="https://www.ncbi.nlm.nih.gov/pubmed/11117787" TargetMode="External"/><Relationship Id="rId13" Type="http://schemas.openxmlformats.org/officeDocument/2006/relationships/hyperlink" Target="https://www.pathologyoutlines.com/topic/stainsp63.html" TargetMode="External"/><Relationship Id="rId18" Type="http://schemas.openxmlformats.org/officeDocument/2006/relationships/hyperlink" Target="https://www.pathologyoutlines.com/topic/stainsdesmin.html" TargetMode="External"/><Relationship Id="rId26" Type="http://schemas.openxmlformats.org/officeDocument/2006/relationships/hyperlink" Target="https://www.pathologyoutlines.com/topic/stainsnutm1.html" TargetMode="External"/><Relationship Id="rId3" Type="http://schemas.openxmlformats.org/officeDocument/2006/relationships/hyperlink" Target="https://www.ncbi.nlm.nih.gov/pubmed/16006796" TargetMode="External"/><Relationship Id="rId21" Type="http://schemas.openxmlformats.org/officeDocument/2006/relationships/hyperlink" Target="https://www.pathologyoutlines.com/topic/stainswt1.html" TargetMode="External"/><Relationship Id="rId7" Type="http://schemas.openxmlformats.org/officeDocument/2006/relationships/hyperlink" Target="https://www.pathologyoutlines.com/topic/stainsfli1.html" TargetMode="External"/><Relationship Id="rId12" Type="http://schemas.openxmlformats.org/officeDocument/2006/relationships/hyperlink" Target="https://www.pathologyoutlines.com/topic/stainsckgeneral.html" TargetMode="External"/><Relationship Id="rId17" Type="http://schemas.openxmlformats.org/officeDocument/2006/relationships/hyperlink" Target="https://www.pathologyoutlines.com/topic/cdmarkerscd45.html" TargetMode="External"/><Relationship Id="rId25" Type="http://schemas.openxmlformats.org/officeDocument/2006/relationships/hyperlink" Target="https://www.pathologyoutlines.com/topic/stainssox9.html" TargetMode="External"/><Relationship Id="rId2" Type="http://schemas.openxmlformats.org/officeDocument/2006/relationships/hyperlink" Target="https://www.pathologyoutlines.com/topic/cdmarkerscd99.html" TargetMode="External"/><Relationship Id="rId16" Type="http://schemas.openxmlformats.org/officeDocument/2006/relationships/hyperlink" Target="https://www.pathologyoutlines.com/topic/stainsNSE.html" TargetMode="External"/><Relationship Id="rId20" Type="http://schemas.openxmlformats.org/officeDocument/2006/relationships/hyperlink" Target="https://www.pathologyoutlines.com/topic/stainsmyod1.html" TargetMode="External"/><Relationship Id="rId29" Type="http://schemas.openxmlformats.org/officeDocument/2006/relationships/hyperlink" Target="https://www.pathologyoutlines.com/topic/stainstdt.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tainsvimentin.html" TargetMode="External"/><Relationship Id="rId11" Type="http://schemas.openxmlformats.org/officeDocument/2006/relationships/hyperlink" Target="https://www.ncbi.nlm.nih.gov/pubmed/22766791" TargetMode="External"/><Relationship Id="rId24" Type="http://schemas.openxmlformats.org/officeDocument/2006/relationships/hyperlink" Target="https://www.pathologyoutlines.com/topic/stainssatb2.html" TargetMode="External"/><Relationship Id="rId32" Type="http://schemas.openxmlformats.org/officeDocument/2006/relationships/hyperlink" Target="https://www.pathologyoutlines.com/topic/cdmarkerscd56.html" TargetMode="External"/><Relationship Id="rId5" Type="http://schemas.openxmlformats.org/officeDocument/2006/relationships/hyperlink" Target="https://www.ncbi.nlm.nih.gov/pubmed/22446943" TargetMode="External"/><Relationship Id="rId15" Type="http://schemas.openxmlformats.org/officeDocument/2006/relationships/hyperlink" Target="https://www.pathologyoutlines.com/topic/stainspas.html" TargetMode="External"/><Relationship Id="rId23" Type="http://schemas.openxmlformats.org/officeDocument/2006/relationships/hyperlink" Target="https://www.pathologyoutlines.com/topic/stainsbcor.html" TargetMode="External"/><Relationship Id="rId28" Type="http://schemas.openxmlformats.org/officeDocument/2006/relationships/hyperlink" Target="https://www.pathologyoutlines.com/topic/stainschromogranin.html" TargetMode="External"/><Relationship Id="rId10" Type="http://schemas.openxmlformats.org/officeDocument/2006/relationships/hyperlink" Target="https://www.pathologyoutlines.com/topic/stainsERG.html" TargetMode="External"/><Relationship Id="rId19" Type="http://schemas.openxmlformats.org/officeDocument/2006/relationships/hyperlink" Target="https://www.pathologyoutlines.com/topic/stainsmyogenin.html" TargetMode="External"/><Relationship Id="rId31" Type="http://schemas.openxmlformats.org/officeDocument/2006/relationships/hyperlink" Target="https://www.pathologyoutlines.com/topic/stainssynaptophysin.html" TargetMode="External"/><Relationship Id="rId4" Type="http://schemas.openxmlformats.org/officeDocument/2006/relationships/hyperlink" Target="https://www.pathologyoutlines.com/topic/stainsNKX2.html" TargetMode="External"/><Relationship Id="rId9" Type="http://schemas.openxmlformats.org/officeDocument/2006/relationships/hyperlink" Target="https://www.ncbi.nlm.nih.gov/pubmed/11556754" TargetMode="External"/><Relationship Id="rId14" Type="http://schemas.openxmlformats.org/officeDocument/2006/relationships/hyperlink" Target="https://www.pathologyoutlines.com/topic/stainsdeltaNp63.html" TargetMode="External"/><Relationship Id="rId22" Type="http://schemas.openxmlformats.org/officeDocument/2006/relationships/hyperlink" Target="https://www.pathologyoutlines.com/topic/stainsntrk.html" TargetMode="External"/><Relationship Id="rId27" Type="http://schemas.openxmlformats.org/officeDocument/2006/relationships/hyperlink" Target="https://www.pathologyoutlines.com/topic/stainsttf1.html" TargetMode="External"/><Relationship Id="rId30" Type="http://schemas.openxmlformats.org/officeDocument/2006/relationships/hyperlink" Target="https://www.pathologyoutlines.com/topic/stainss100.html" TargetMode="External"/></Relationships>
</file>

<file path=ppt/slides/_rels/slide87.xml.rels><?xml version="1.0" encoding="UTF-8" standalone="yes"?>
<Relationships xmlns="http://schemas.openxmlformats.org/package/2006/relationships"><Relationship Id="rId3" Type="http://schemas.openxmlformats.org/officeDocument/2006/relationships/hyperlink" Target="https://www.ncbi.nlm.nih.gov/pubmed/26690869" TargetMode="External"/><Relationship Id="rId2" Type="http://schemas.openxmlformats.org/officeDocument/2006/relationships/hyperlink" Target="https://www.ncbi.nlm.nih.gov/pubmed/21872822" TargetMode="External"/><Relationship Id="rId1" Type="http://schemas.openxmlformats.org/officeDocument/2006/relationships/slideLayout" Target="../slideLayouts/slideLayout2.xml"/><Relationship Id="rId4" Type="http://schemas.openxmlformats.org/officeDocument/2006/relationships/hyperlink" Target="https://www.ncbi.nlm.nih.gov/pubmed/29911999" TargetMode="External"/></Relationships>
</file>

<file path=ppt/slides/_rels/slide8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a:latin typeface="Times New Roman"/>
                <a:cs typeface="Times New Roman"/>
              </a:rPr>
              <a:t>9</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SURGICAL PATHOLOGY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3690560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545" y="365125"/>
            <a:ext cx="11835689" cy="1325563"/>
          </a:xfrm>
        </p:spPr>
        <p:txBody>
          <a:bodyPr>
            <a:normAutofit/>
          </a:bodyPr>
          <a:lstStyle/>
          <a:p>
            <a:pPr algn="ctr"/>
            <a:r>
              <a:rPr lang="en-US" sz="3600" b="1" dirty="0"/>
              <a:t>Basal cell </a:t>
            </a:r>
            <a:r>
              <a:rPr lang="en-US" sz="3600" b="1" dirty="0" smtClean="0"/>
              <a:t>carcinoma - </a:t>
            </a:r>
            <a:r>
              <a:rPr lang="en-US" sz="3600" b="1" dirty="0"/>
              <a:t>Microscopic (histologic) description</a:t>
            </a:r>
            <a:r>
              <a:rPr lang="en-US" sz="3600" dirty="0"/>
              <a:t/>
            </a:r>
            <a:br>
              <a:rPr lang="en-US" sz="3600" dirty="0"/>
            </a:br>
            <a:endParaRPr lang="en-US" sz="3600" dirty="0"/>
          </a:p>
        </p:txBody>
      </p:sp>
      <p:sp>
        <p:nvSpPr>
          <p:cNvPr id="3" name="Content Placeholder 2"/>
          <p:cNvSpPr>
            <a:spLocks noGrp="1"/>
          </p:cNvSpPr>
          <p:nvPr>
            <p:ph sz="half" idx="1"/>
          </p:nvPr>
        </p:nvSpPr>
        <p:spPr/>
        <p:txBody>
          <a:bodyPr>
            <a:normAutofit fontScale="77500" lnSpcReduction="20000"/>
          </a:bodyPr>
          <a:lstStyle/>
          <a:p>
            <a:r>
              <a:rPr lang="en-US" b="1" dirty="0" smtClean="0"/>
              <a:t>Common </a:t>
            </a:r>
            <a:r>
              <a:rPr lang="en-US" b="1" dirty="0"/>
              <a:t>variants</a:t>
            </a:r>
            <a:r>
              <a:rPr lang="en-US" dirty="0"/>
              <a:t> </a:t>
            </a:r>
            <a:r>
              <a:rPr lang="en-US" sz="1800" dirty="0"/>
              <a:t>(</a:t>
            </a:r>
            <a:r>
              <a:rPr lang="en-US" sz="1800" dirty="0" err="1">
                <a:hlinkClick r:id="rId2"/>
              </a:rPr>
              <a:t>Calonje</a:t>
            </a:r>
            <a:r>
              <a:rPr lang="en-US" sz="1800" dirty="0">
                <a:hlinkClick r:id="rId2"/>
              </a:rPr>
              <a:t>: McKee's Pathology of the Skin, 5th Edition, 2019</a:t>
            </a:r>
            <a:r>
              <a:rPr lang="en-US" sz="1800" dirty="0"/>
              <a:t>) </a:t>
            </a:r>
            <a:endParaRPr lang="en-US" sz="1800" dirty="0" smtClean="0"/>
          </a:p>
          <a:p>
            <a:r>
              <a:rPr lang="en-US" dirty="0" smtClean="0"/>
              <a:t>Nodular </a:t>
            </a:r>
            <a:r>
              <a:rPr lang="en-US" dirty="0"/>
              <a:t>and </a:t>
            </a:r>
            <a:r>
              <a:rPr lang="en-US" dirty="0" err="1"/>
              <a:t>nodulocystic</a:t>
            </a:r>
            <a:r>
              <a:rPr lang="en-US" dirty="0"/>
              <a:t> BCC </a:t>
            </a:r>
          </a:p>
          <a:p>
            <a:pPr lvl="1"/>
            <a:r>
              <a:rPr lang="en-US" dirty="0"/>
              <a:t>Relatively circumscribed mass </a:t>
            </a:r>
          </a:p>
          <a:p>
            <a:pPr lvl="1"/>
            <a:r>
              <a:rPr lang="en-US" dirty="0"/>
              <a:t>Epidermal or follicular attachment variably present </a:t>
            </a:r>
          </a:p>
          <a:p>
            <a:pPr lvl="1"/>
            <a:r>
              <a:rPr lang="en-US" dirty="0"/>
              <a:t>Large </a:t>
            </a:r>
            <a:r>
              <a:rPr lang="en-US" dirty="0" err="1"/>
              <a:t>basaloid</a:t>
            </a:r>
            <a:r>
              <a:rPr lang="en-US" dirty="0"/>
              <a:t> lobules with peripheral nuclear palisade </a:t>
            </a:r>
          </a:p>
          <a:p>
            <a:pPr lvl="1"/>
            <a:r>
              <a:rPr lang="en-US" dirty="0"/>
              <a:t>Lobules may be solid or show central cyst formation due to excessive </a:t>
            </a:r>
            <a:r>
              <a:rPr lang="en-US" dirty="0" err="1"/>
              <a:t>mucin</a:t>
            </a:r>
            <a:r>
              <a:rPr lang="en-US" dirty="0"/>
              <a:t> production </a:t>
            </a:r>
          </a:p>
          <a:p>
            <a:pPr lvl="1"/>
            <a:r>
              <a:rPr lang="en-US" dirty="0" err="1"/>
              <a:t>Fibromyxoid</a:t>
            </a:r>
            <a:r>
              <a:rPr lang="en-US" dirty="0"/>
              <a:t> </a:t>
            </a:r>
            <a:r>
              <a:rPr lang="en-US" dirty="0" err="1"/>
              <a:t>stroma</a:t>
            </a:r>
            <a:r>
              <a:rPr lang="en-US" dirty="0"/>
              <a:t> </a:t>
            </a:r>
          </a:p>
          <a:p>
            <a:pPr lvl="1"/>
            <a:r>
              <a:rPr lang="en-US" dirty="0"/>
              <a:t>Cleft formation between tumor lobules and </a:t>
            </a:r>
            <a:r>
              <a:rPr lang="en-US" dirty="0" err="1"/>
              <a:t>stroma</a:t>
            </a:r>
            <a:r>
              <a:rPr lang="en-US" dirty="0"/>
              <a:t> </a:t>
            </a:r>
          </a:p>
          <a:p>
            <a:pPr lvl="1"/>
            <a:r>
              <a:rPr lang="en-US" dirty="0" err="1"/>
              <a:t>Pleomorphism</a:t>
            </a:r>
            <a:r>
              <a:rPr lang="en-US" dirty="0"/>
              <a:t> is generally mild </a:t>
            </a:r>
          </a:p>
          <a:p>
            <a:pPr lvl="1"/>
            <a:r>
              <a:rPr lang="en-US" dirty="0"/>
              <a:t>Variable mitotic activity and apoptosis </a:t>
            </a:r>
          </a:p>
          <a:p>
            <a:pPr lvl="1"/>
            <a:r>
              <a:rPr lang="en-US" dirty="0"/>
              <a:t>Sometimes necrosis en masse </a:t>
            </a:r>
          </a:p>
          <a:p>
            <a:endParaRPr lang="en-US" dirty="0"/>
          </a:p>
        </p:txBody>
      </p:sp>
      <p:pic>
        <p:nvPicPr>
          <p:cNvPr id="5" name="Content Placeholder 4"/>
          <p:cNvPicPr>
            <a:picLocks noGrp="1" noChangeAspect="1"/>
          </p:cNvPicPr>
          <p:nvPr>
            <p:ph sz="half" idx="2"/>
          </p:nvPr>
        </p:nvPicPr>
        <p:blipFill>
          <a:blip r:embed="rId3"/>
          <a:stretch>
            <a:fillRect/>
          </a:stretch>
        </p:blipFill>
        <p:spPr>
          <a:xfrm>
            <a:off x="6172200" y="1609856"/>
            <a:ext cx="5181600" cy="3872925"/>
          </a:xfrm>
          <a:prstGeom prst="rect">
            <a:avLst/>
          </a:prstGeom>
        </p:spPr>
      </p:pic>
      <p:sp>
        <p:nvSpPr>
          <p:cNvPr id="6" name="Rectangle 5"/>
          <p:cNvSpPr/>
          <p:nvPr/>
        </p:nvSpPr>
        <p:spPr>
          <a:xfrm>
            <a:off x="5894235" y="5530233"/>
            <a:ext cx="6096000" cy="830997"/>
          </a:xfrm>
          <a:prstGeom prst="rect">
            <a:avLst/>
          </a:prstGeom>
        </p:spPr>
        <p:txBody>
          <a:bodyPr wrap="square">
            <a:spAutoFit/>
          </a:bodyPr>
          <a:lstStyle/>
          <a:p>
            <a:pPr algn="ctr"/>
            <a:r>
              <a:rPr lang="en-US" sz="1600" dirty="0"/>
              <a:t>Nodular BCC: the tumor cells have uniform </a:t>
            </a:r>
            <a:r>
              <a:rPr lang="en-US" sz="1600" dirty="0" err="1"/>
              <a:t>hyperchromatic</a:t>
            </a:r>
            <a:r>
              <a:rPr lang="en-US" sz="1600" dirty="0"/>
              <a:t> nuclei and scant cytoplasm. There is conspicuous nuclear palisading at the tumor margin and cleft formation is evident. </a:t>
            </a:r>
          </a:p>
        </p:txBody>
      </p:sp>
    </p:spTree>
    <p:extLst>
      <p:ext uri="{BB962C8B-B14F-4D97-AF65-F5344CB8AC3E}">
        <p14:creationId xmlns:p14="http://schemas.microsoft.com/office/powerpoint/2010/main" val="1132369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carcinoma</a:t>
            </a:r>
          </a:p>
        </p:txBody>
      </p:sp>
      <p:sp>
        <p:nvSpPr>
          <p:cNvPr id="3" name="Content Placeholder 2"/>
          <p:cNvSpPr>
            <a:spLocks noGrp="1"/>
          </p:cNvSpPr>
          <p:nvPr>
            <p:ph idx="1"/>
          </p:nvPr>
        </p:nvSpPr>
        <p:spPr/>
        <p:txBody>
          <a:bodyPr>
            <a:normAutofit fontScale="62500" lnSpcReduction="20000"/>
          </a:bodyPr>
          <a:lstStyle/>
          <a:p>
            <a:r>
              <a:rPr lang="en-US" b="1" dirty="0"/>
              <a:t>Cytology description</a:t>
            </a:r>
          </a:p>
          <a:p>
            <a:pPr lvl="1"/>
            <a:r>
              <a:rPr lang="en-US" dirty="0"/>
              <a:t>Sensitivity and specificity of </a:t>
            </a:r>
            <a:r>
              <a:rPr lang="en-US" dirty="0" err="1"/>
              <a:t>exfoliative</a:t>
            </a:r>
            <a:r>
              <a:rPr lang="en-US" dirty="0"/>
              <a:t> cytology estimate 97.5% (95% CI 94.5% to 98.9%) and 90.1% (95% CI 81.1% to 95.1%) respectively and can result in wrong or false positive result (</a:t>
            </a:r>
            <a:r>
              <a:rPr lang="en-US" dirty="0">
                <a:hlinkClick r:id="rId2"/>
              </a:rPr>
              <a:t>Cochrane Database </a:t>
            </a:r>
            <a:r>
              <a:rPr lang="en-US" dirty="0" err="1">
                <a:hlinkClick r:id="rId2"/>
              </a:rPr>
              <a:t>Syst</a:t>
            </a:r>
            <a:r>
              <a:rPr lang="en-US" dirty="0">
                <a:hlinkClick r:id="rId2"/>
              </a:rPr>
              <a:t> Rev 2018;12:CD013187</a:t>
            </a:r>
            <a:r>
              <a:rPr lang="en-US" dirty="0"/>
              <a:t>) </a:t>
            </a:r>
          </a:p>
          <a:p>
            <a:pPr lvl="1"/>
            <a:r>
              <a:rPr lang="en-US" dirty="0"/>
              <a:t>Complexes of tightly packed </a:t>
            </a:r>
            <a:r>
              <a:rPr lang="en-US" dirty="0" err="1"/>
              <a:t>basaloid</a:t>
            </a:r>
            <a:r>
              <a:rPr lang="en-US" dirty="0"/>
              <a:t> cells with palisading in the periphery </a:t>
            </a:r>
          </a:p>
          <a:p>
            <a:pPr lvl="1"/>
            <a:r>
              <a:rPr lang="en-US" dirty="0"/>
              <a:t>High nuclear/cytoplasmic ratio, minimal </a:t>
            </a:r>
            <a:r>
              <a:rPr lang="en-US" dirty="0" err="1"/>
              <a:t>atypia</a:t>
            </a:r>
            <a:r>
              <a:rPr lang="en-US" dirty="0"/>
              <a:t> and mitotic activity </a:t>
            </a:r>
          </a:p>
          <a:p>
            <a:r>
              <a:rPr lang="en-US" b="1" dirty="0"/>
              <a:t>Positive stains</a:t>
            </a:r>
          </a:p>
          <a:p>
            <a:pPr lvl="1"/>
            <a:r>
              <a:rPr lang="en-US" dirty="0">
                <a:hlinkClick r:id="rId3"/>
              </a:rPr>
              <a:t>CK AE1 / AE3</a:t>
            </a:r>
            <a:r>
              <a:rPr lang="en-US" dirty="0"/>
              <a:t> (100%), </a:t>
            </a:r>
            <a:r>
              <a:rPr lang="en-US" dirty="0">
                <a:hlinkClick r:id="rId4"/>
              </a:rPr>
              <a:t>BerEP4</a:t>
            </a:r>
            <a:r>
              <a:rPr lang="en-US" dirty="0"/>
              <a:t> (80 - 100%), </a:t>
            </a:r>
            <a:r>
              <a:rPr lang="en-US" dirty="0">
                <a:hlinkClick r:id="rId5"/>
              </a:rPr>
              <a:t>p63</a:t>
            </a:r>
            <a:r>
              <a:rPr lang="en-US" dirty="0"/>
              <a:t> (100%), </a:t>
            </a:r>
            <a:r>
              <a:rPr lang="en-US" dirty="0">
                <a:hlinkClick r:id="rId6"/>
              </a:rPr>
              <a:t>CAM 5.2</a:t>
            </a:r>
            <a:r>
              <a:rPr lang="en-US" dirty="0"/>
              <a:t> (20 - 95%), </a:t>
            </a:r>
            <a:r>
              <a:rPr lang="en-US" dirty="0">
                <a:hlinkClick r:id="rId7"/>
              </a:rPr>
              <a:t>androgen receptor</a:t>
            </a:r>
            <a:r>
              <a:rPr lang="en-US" dirty="0"/>
              <a:t> (33 - 66%), </a:t>
            </a:r>
            <a:r>
              <a:rPr lang="en-US" dirty="0">
                <a:hlinkClick r:id="rId8"/>
              </a:rPr>
              <a:t>p53</a:t>
            </a:r>
            <a:r>
              <a:rPr lang="en-US" dirty="0"/>
              <a:t> (74.5 - 83%), </a:t>
            </a:r>
            <a:r>
              <a:rPr lang="en-US" dirty="0">
                <a:hlinkClick r:id="rId9"/>
              </a:rPr>
              <a:t>34 beta E12</a:t>
            </a:r>
            <a:r>
              <a:rPr lang="en-US" dirty="0"/>
              <a:t> (high molecular weight CK), </a:t>
            </a:r>
            <a:r>
              <a:rPr lang="en-US" dirty="0">
                <a:hlinkClick r:id="rId10"/>
              </a:rPr>
              <a:t>BCL2</a:t>
            </a:r>
            <a:r>
              <a:rPr lang="en-US" dirty="0"/>
              <a:t> (diffuse pattern), </a:t>
            </a:r>
            <a:r>
              <a:rPr lang="en-US" dirty="0">
                <a:hlinkClick r:id="rId11"/>
              </a:rPr>
              <a:t>CD10</a:t>
            </a:r>
            <a:r>
              <a:rPr lang="en-US" dirty="0"/>
              <a:t> (positive in tumor cells, negative in </a:t>
            </a:r>
            <a:r>
              <a:rPr lang="en-US" dirty="0" err="1"/>
              <a:t>stroma</a:t>
            </a:r>
            <a:r>
              <a:rPr lang="en-US" dirty="0"/>
              <a:t>) (</a:t>
            </a:r>
            <a:r>
              <a:rPr lang="en-US" dirty="0" err="1">
                <a:hlinkClick r:id="rId12"/>
              </a:rPr>
              <a:t>Dermatopathology</a:t>
            </a:r>
            <a:r>
              <a:rPr lang="en-US" dirty="0">
                <a:hlinkClick r:id="rId12"/>
              </a:rPr>
              <a:t> (Basel) 2015;2:15</a:t>
            </a:r>
            <a:r>
              <a:rPr lang="en-US" dirty="0"/>
              <a:t>, </a:t>
            </a:r>
            <a:r>
              <a:rPr lang="en-US" dirty="0">
                <a:hlinkClick r:id="rId13"/>
              </a:rPr>
              <a:t>Arch </a:t>
            </a:r>
            <a:r>
              <a:rPr lang="en-US" dirty="0" err="1">
                <a:hlinkClick r:id="rId13"/>
              </a:rPr>
              <a:t>Pathol</a:t>
            </a:r>
            <a:r>
              <a:rPr lang="en-US" dirty="0">
                <a:hlinkClick r:id="rId13"/>
              </a:rPr>
              <a:t> Lab Med 2017;141:1490</a:t>
            </a:r>
            <a:r>
              <a:rPr lang="en-US" dirty="0"/>
              <a:t>, </a:t>
            </a:r>
            <a:r>
              <a:rPr lang="en-US" dirty="0">
                <a:hlinkClick r:id="rId14"/>
              </a:rPr>
              <a:t>Rom J </a:t>
            </a:r>
            <a:r>
              <a:rPr lang="en-US" dirty="0" err="1">
                <a:hlinkClick r:id="rId14"/>
              </a:rPr>
              <a:t>Morphol</a:t>
            </a:r>
            <a:r>
              <a:rPr lang="en-US" dirty="0">
                <a:hlinkClick r:id="rId14"/>
              </a:rPr>
              <a:t> </a:t>
            </a:r>
            <a:r>
              <a:rPr lang="en-US" dirty="0" err="1">
                <a:hlinkClick r:id="rId14"/>
              </a:rPr>
              <a:t>Embryol</a:t>
            </a:r>
            <a:r>
              <a:rPr lang="en-US" dirty="0">
                <a:hlinkClick r:id="rId14"/>
              </a:rPr>
              <a:t> 2018;59:1115</a:t>
            </a:r>
            <a:r>
              <a:rPr lang="en-US" dirty="0"/>
              <a:t>, </a:t>
            </a:r>
            <a:r>
              <a:rPr lang="en-US" dirty="0">
                <a:hlinkClick r:id="rId15"/>
              </a:rPr>
              <a:t>Am J </a:t>
            </a:r>
            <a:r>
              <a:rPr lang="en-US" dirty="0" err="1">
                <a:hlinkClick r:id="rId15"/>
              </a:rPr>
              <a:t>Pathol</a:t>
            </a:r>
            <a:r>
              <a:rPr lang="en-US" dirty="0">
                <a:hlinkClick r:id="rId15"/>
              </a:rPr>
              <a:t> 1992;141:25</a:t>
            </a:r>
            <a:r>
              <a:rPr lang="en-US" dirty="0"/>
              <a:t>) </a:t>
            </a:r>
          </a:p>
          <a:p>
            <a:r>
              <a:rPr lang="en-US" b="1" dirty="0"/>
              <a:t>Negative stains</a:t>
            </a:r>
          </a:p>
          <a:p>
            <a:pPr lvl="1"/>
            <a:r>
              <a:rPr lang="en-US" dirty="0">
                <a:hlinkClick r:id="rId16"/>
              </a:rPr>
              <a:t>CK20</a:t>
            </a:r>
            <a:r>
              <a:rPr lang="en-US" dirty="0"/>
              <a:t>, </a:t>
            </a:r>
            <a:r>
              <a:rPr lang="en-US" b="1" dirty="0" err="1"/>
              <a:t>adipophilin</a:t>
            </a:r>
            <a:r>
              <a:rPr lang="en-US" dirty="0"/>
              <a:t>, </a:t>
            </a:r>
            <a:r>
              <a:rPr lang="en-US" dirty="0">
                <a:hlinkClick r:id="rId17"/>
              </a:rPr>
              <a:t>SOX10</a:t>
            </a:r>
            <a:r>
              <a:rPr lang="en-US" dirty="0"/>
              <a:t>, </a:t>
            </a:r>
            <a:r>
              <a:rPr lang="en-US" dirty="0">
                <a:hlinkClick r:id="rId18"/>
              </a:rPr>
              <a:t>S100</a:t>
            </a:r>
            <a:r>
              <a:rPr lang="en-US" dirty="0"/>
              <a:t>, </a:t>
            </a:r>
            <a:r>
              <a:rPr lang="en-US" dirty="0" err="1">
                <a:hlinkClick r:id="rId19"/>
              </a:rPr>
              <a:t>MelanA</a:t>
            </a:r>
            <a:r>
              <a:rPr lang="en-US" dirty="0">
                <a:hlinkClick r:id="rId19"/>
              </a:rPr>
              <a:t> / MART1</a:t>
            </a:r>
            <a:r>
              <a:rPr lang="en-US" dirty="0"/>
              <a:t>, </a:t>
            </a:r>
            <a:r>
              <a:rPr lang="en-US" dirty="0">
                <a:hlinkClick r:id="rId20"/>
              </a:rPr>
              <a:t>HMB45</a:t>
            </a:r>
            <a:r>
              <a:rPr lang="en-US" dirty="0"/>
              <a:t>, </a:t>
            </a:r>
            <a:r>
              <a:rPr lang="en-US" dirty="0">
                <a:hlinkClick r:id="rId21"/>
              </a:rPr>
              <a:t>CD34</a:t>
            </a:r>
            <a:r>
              <a:rPr lang="en-US" dirty="0"/>
              <a:t>, </a:t>
            </a:r>
            <a:r>
              <a:rPr lang="en-US" dirty="0">
                <a:hlinkClick r:id="rId22"/>
              </a:rPr>
              <a:t>CD44</a:t>
            </a:r>
            <a:r>
              <a:rPr lang="en-US" dirty="0"/>
              <a:t> (</a:t>
            </a:r>
            <a:r>
              <a:rPr lang="en-US" dirty="0" err="1">
                <a:hlinkClick r:id="rId12"/>
              </a:rPr>
              <a:t>Dermatopathology</a:t>
            </a:r>
            <a:r>
              <a:rPr lang="en-US" dirty="0">
                <a:hlinkClick r:id="rId12"/>
              </a:rPr>
              <a:t> (Basel) 2015;2:15</a:t>
            </a:r>
            <a:r>
              <a:rPr lang="en-US" dirty="0"/>
              <a:t>) </a:t>
            </a:r>
          </a:p>
          <a:p>
            <a:pPr lvl="1"/>
            <a:r>
              <a:rPr lang="en-US" dirty="0"/>
              <a:t>Usually negative: </a:t>
            </a:r>
            <a:r>
              <a:rPr lang="en-US" dirty="0">
                <a:hlinkClick r:id="rId23"/>
              </a:rPr>
              <a:t>CK7</a:t>
            </a:r>
            <a:r>
              <a:rPr lang="en-US" dirty="0"/>
              <a:t> (0 - 70%), </a:t>
            </a:r>
            <a:r>
              <a:rPr lang="en-US" dirty="0">
                <a:hlinkClick r:id="rId24"/>
              </a:rPr>
              <a:t>CEA</a:t>
            </a:r>
            <a:r>
              <a:rPr lang="en-US" dirty="0"/>
              <a:t> (0 - 20%), </a:t>
            </a:r>
            <a:r>
              <a:rPr lang="en-US" dirty="0">
                <a:hlinkClick r:id="rId25"/>
              </a:rPr>
              <a:t>EMA</a:t>
            </a:r>
            <a:r>
              <a:rPr lang="en-US" dirty="0"/>
              <a:t> (0 - 6%) (</a:t>
            </a:r>
            <a:r>
              <a:rPr lang="en-US" dirty="0" err="1">
                <a:hlinkClick r:id="rId12"/>
              </a:rPr>
              <a:t>Dermatopathology</a:t>
            </a:r>
            <a:r>
              <a:rPr lang="en-US" dirty="0">
                <a:hlinkClick r:id="rId12"/>
              </a:rPr>
              <a:t> (Basel) 2015;2:15</a:t>
            </a:r>
            <a:r>
              <a:rPr lang="en-US" dirty="0"/>
              <a:t>, </a:t>
            </a:r>
            <a:r>
              <a:rPr lang="en-US" dirty="0">
                <a:hlinkClick r:id="rId13"/>
              </a:rPr>
              <a:t>Arch </a:t>
            </a:r>
            <a:r>
              <a:rPr lang="en-US" dirty="0" err="1">
                <a:hlinkClick r:id="rId13"/>
              </a:rPr>
              <a:t>Pathol</a:t>
            </a:r>
            <a:r>
              <a:rPr lang="en-US" dirty="0">
                <a:hlinkClick r:id="rId13"/>
              </a:rPr>
              <a:t> Lab Med 2017;141:1490</a:t>
            </a:r>
            <a:r>
              <a:rPr lang="en-US" dirty="0"/>
              <a:t>, </a:t>
            </a:r>
            <a:r>
              <a:rPr lang="en-US" dirty="0">
                <a:hlinkClick r:id="rId14"/>
              </a:rPr>
              <a:t>Rom J </a:t>
            </a:r>
            <a:r>
              <a:rPr lang="en-US" dirty="0" err="1">
                <a:hlinkClick r:id="rId14"/>
              </a:rPr>
              <a:t>Morphol</a:t>
            </a:r>
            <a:r>
              <a:rPr lang="en-US" dirty="0">
                <a:hlinkClick r:id="rId14"/>
              </a:rPr>
              <a:t> </a:t>
            </a:r>
            <a:r>
              <a:rPr lang="en-US" dirty="0" err="1">
                <a:hlinkClick r:id="rId14"/>
              </a:rPr>
              <a:t>Embryol</a:t>
            </a:r>
            <a:r>
              <a:rPr lang="en-US" dirty="0">
                <a:hlinkClick r:id="rId14"/>
              </a:rPr>
              <a:t> 2018;59:1115</a:t>
            </a:r>
            <a:r>
              <a:rPr lang="en-US" dirty="0"/>
              <a:t>, </a:t>
            </a:r>
            <a:r>
              <a:rPr lang="en-US" dirty="0">
                <a:hlinkClick r:id="rId15"/>
              </a:rPr>
              <a:t>Am J </a:t>
            </a:r>
            <a:r>
              <a:rPr lang="en-US" dirty="0" err="1">
                <a:hlinkClick r:id="rId15"/>
              </a:rPr>
              <a:t>Pathol</a:t>
            </a:r>
            <a:r>
              <a:rPr lang="en-US" dirty="0">
                <a:hlinkClick r:id="rId15"/>
              </a:rPr>
              <a:t> 1992;141:25</a:t>
            </a:r>
            <a:r>
              <a:rPr lang="en-US" dirty="0"/>
              <a:t>) </a:t>
            </a:r>
          </a:p>
          <a:p>
            <a:r>
              <a:rPr lang="en-US" b="1" dirty="0"/>
              <a:t>Molecular / </a:t>
            </a:r>
            <a:r>
              <a:rPr lang="en-US" b="1" dirty="0" err="1"/>
              <a:t>cytogenetics</a:t>
            </a:r>
            <a:r>
              <a:rPr lang="en-US" b="1" dirty="0"/>
              <a:t> description</a:t>
            </a:r>
          </a:p>
          <a:p>
            <a:pPr lvl="1"/>
            <a:r>
              <a:rPr lang="en-US" dirty="0"/>
              <a:t>Chromosomal gains at 6p (47%), 6q (20%), 9p (20%), 7 (13%) and X (13%) </a:t>
            </a:r>
          </a:p>
          <a:p>
            <a:pPr lvl="1"/>
            <a:r>
              <a:rPr lang="en-US" dirty="0"/>
              <a:t>Regional loss on 9q in 33% of tested tumors encompassing 9q22.3 to which the Patched gene has been mapped (</a:t>
            </a:r>
            <a:r>
              <a:rPr lang="en-US" dirty="0">
                <a:hlinkClick r:id="rId26"/>
              </a:rPr>
              <a:t>J Invest </a:t>
            </a:r>
            <a:r>
              <a:rPr lang="en-US" dirty="0" err="1">
                <a:hlinkClick r:id="rId26"/>
              </a:rPr>
              <a:t>Dermatol</a:t>
            </a:r>
            <a:r>
              <a:rPr lang="en-US" dirty="0">
                <a:hlinkClick r:id="rId26"/>
              </a:rPr>
              <a:t> 2001;117:683</a:t>
            </a:r>
            <a:r>
              <a:rPr lang="en-US" dirty="0"/>
              <a:t>) </a:t>
            </a:r>
          </a:p>
        </p:txBody>
      </p:sp>
    </p:spTree>
    <p:extLst>
      <p:ext uri="{BB962C8B-B14F-4D97-AF65-F5344CB8AC3E}">
        <p14:creationId xmlns:p14="http://schemas.microsoft.com/office/powerpoint/2010/main" val="2994099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carcinoma</a:t>
            </a:r>
          </a:p>
        </p:txBody>
      </p:sp>
      <p:sp>
        <p:nvSpPr>
          <p:cNvPr id="3" name="Content Placeholder 2"/>
          <p:cNvSpPr>
            <a:spLocks noGrp="1"/>
          </p:cNvSpPr>
          <p:nvPr>
            <p:ph idx="1"/>
          </p:nvPr>
        </p:nvSpPr>
        <p:spPr/>
        <p:txBody>
          <a:bodyPr>
            <a:normAutofit fontScale="92500" lnSpcReduction="20000"/>
          </a:bodyPr>
          <a:lstStyle/>
          <a:p>
            <a:r>
              <a:rPr lang="en-US" dirty="0"/>
              <a:t>Sample pathology report</a:t>
            </a:r>
          </a:p>
          <a:p>
            <a:r>
              <a:rPr lang="en-US" dirty="0"/>
              <a:t>Face, excision: </a:t>
            </a:r>
          </a:p>
          <a:p>
            <a:pPr lvl="1"/>
            <a:r>
              <a:rPr lang="en-US" dirty="0"/>
              <a:t>Nodular basal cell </a:t>
            </a:r>
            <a:r>
              <a:rPr lang="en-US" dirty="0" smtClean="0"/>
              <a:t>carcinoma</a:t>
            </a:r>
            <a:endParaRPr lang="en-US" dirty="0"/>
          </a:p>
          <a:p>
            <a:pPr lvl="1"/>
            <a:r>
              <a:rPr lang="en-US" dirty="0"/>
              <a:t>Synoptic report: </a:t>
            </a:r>
          </a:p>
          <a:p>
            <a:pPr lvl="2"/>
            <a:r>
              <a:rPr lang="en-US" dirty="0"/>
              <a:t>Tumor site: face </a:t>
            </a:r>
          </a:p>
          <a:p>
            <a:pPr lvl="2"/>
            <a:r>
              <a:rPr lang="en-US" dirty="0"/>
              <a:t>Procedure: excision </a:t>
            </a:r>
          </a:p>
          <a:p>
            <a:pPr lvl="2"/>
            <a:r>
              <a:rPr lang="en-US" dirty="0"/>
              <a:t>Histological type: nodular basal cell carcinoma </a:t>
            </a:r>
          </a:p>
          <a:p>
            <a:pPr lvl="2"/>
            <a:r>
              <a:rPr lang="en-US" dirty="0"/>
              <a:t>Depth of invasion: 2.5 mm </a:t>
            </a:r>
          </a:p>
          <a:p>
            <a:pPr lvl="2"/>
            <a:r>
              <a:rPr lang="en-US" dirty="0"/>
              <a:t>Tumor size (greatest dimension): 7 mm </a:t>
            </a:r>
          </a:p>
          <a:p>
            <a:pPr lvl="2"/>
            <a:r>
              <a:rPr lang="en-US" dirty="0"/>
              <a:t>Anatomic level (Clark level): IV </a:t>
            </a:r>
          </a:p>
          <a:p>
            <a:pPr lvl="2"/>
            <a:r>
              <a:rPr lang="en-US" dirty="0" err="1"/>
              <a:t>Lymphovascular</a:t>
            </a:r>
            <a:r>
              <a:rPr lang="en-US" dirty="0"/>
              <a:t> invasion (LVI): 0 </a:t>
            </a:r>
          </a:p>
          <a:p>
            <a:pPr lvl="2"/>
            <a:r>
              <a:rPr lang="en-US" dirty="0" err="1"/>
              <a:t>Perineural</a:t>
            </a:r>
            <a:r>
              <a:rPr lang="en-US" dirty="0"/>
              <a:t> invasion (</a:t>
            </a:r>
            <a:r>
              <a:rPr lang="en-US" dirty="0" err="1"/>
              <a:t>Pn</a:t>
            </a:r>
            <a:r>
              <a:rPr lang="en-US" dirty="0"/>
              <a:t>): 0 </a:t>
            </a:r>
          </a:p>
          <a:p>
            <a:pPr lvl="2"/>
            <a:r>
              <a:rPr lang="en-US" dirty="0"/>
              <a:t>Peripheral margins: uninvolved </a:t>
            </a:r>
          </a:p>
          <a:p>
            <a:pPr lvl="2"/>
            <a:r>
              <a:rPr lang="en-US" dirty="0"/>
              <a:t>Deep margin: uninvolved </a:t>
            </a:r>
          </a:p>
        </p:txBody>
      </p:sp>
    </p:spTree>
    <p:extLst>
      <p:ext uri="{BB962C8B-B14F-4D97-AF65-F5344CB8AC3E}">
        <p14:creationId xmlns:p14="http://schemas.microsoft.com/office/powerpoint/2010/main" val="26055331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sp>
        <p:nvSpPr>
          <p:cNvPr id="3" name="Content Placeholder 2"/>
          <p:cNvSpPr>
            <a:spLocks noGrp="1"/>
          </p:cNvSpPr>
          <p:nvPr>
            <p:ph idx="1"/>
          </p:nvPr>
        </p:nvSpPr>
        <p:spPr/>
        <p:txBody>
          <a:bodyPr>
            <a:normAutofit fontScale="92500" lnSpcReduction="20000"/>
          </a:bodyPr>
          <a:lstStyle/>
          <a:p>
            <a:r>
              <a:rPr lang="en-US" b="1" dirty="0"/>
              <a:t>Definition / general</a:t>
            </a:r>
          </a:p>
          <a:p>
            <a:pPr lvl="1"/>
            <a:r>
              <a:rPr lang="en-US" dirty="0"/>
              <a:t>Cutaneous squamous cell carcinoma is a malignancy of epidermal keratinocytes that displays variable degrees of differentiation and cytological features </a:t>
            </a:r>
          </a:p>
          <a:p>
            <a:r>
              <a:rPr lang="en-US" b="1" dirty="0"/>
              <a:t>Essential features</a:t>
            </a:r>
          </a:p>
          <a:p>
            <a:pPr lvl="1"/>
            <a:r>
              <a:rPr lang="en-US" dirty="0"/>
              <a:t>Most patients have a favorable outcome after surgical resection </a:t>
            </a:r>
          </a:p>
          <a:p>
            <a:pPr lvl="1"/>
            <a:r>
              <a:rPr lang="en-US" dirty="0"/>
              <a:t>Only a subset of patients carry a higher risk of local recurrence, distant metastasis and mortality </a:t>
            </a:r>
          </a:p>
          <a:p>
            <a:pPr lvl="1"/>
            <a:r>
              <a:rPr lang="en-US" dirty="0"/>
              <a:t>Identifying and reporting the high risk features is important </a:t>
            </a:r>
          </a:p>
          <a:p>
            <a:r>
              <a:rPr lang="en-US" b="1" dirty="0"/>
              <a:t>Terminology</a:t>
            </a:r>
          </a:p>
          <a:p>
            <a:pPr lvl="1"/>
            <a:r>
              <a:rPr lang="en-US" dirty="0"/>
              <a:t>Cutaneous squamous cell carcinoma (</a:t>
            </a:r>
            <a:r>
              <a:rPr lang="en-US" dirty="0" err="1"/>
              <a:t>cSCC</a:t>
            </a:r>
            <a:r>
              <a:rPr lang="en-US" dirty="0"/>
              <a:t>) </a:t>
            </a:r>
          </a:p>
          <a:p>
            <a:pPr lvl="1"/>
            <a:r>
              <a:rPr lang="en-US" dirty="0"/>
              <a:t>Squamous cell carcinoma (SCC) </a:t>
            </a:r>
          </a:p>
          <a:p>
            <a:pPr lvl="1"/>
            <a:r>
              <a:rPr lang="en-US" dirty="0"/>
              <a:t>Squamous cell carcinoma in situ (SCCIS) </a:t>
            </a:r>
          </a:p>
          <a:p>
            <a:pPr lvl="1"/>
            <a:r>
              <a:rPr lang="en-US" dirty="0"/>
              <a:t>Bowen disease (BD) </a:t>
            </a:r>
          </a:p>
        </p:txBody>
      </p:sp>
    </p:spTree>
    <p:extLst>
      <p:ext uri="{BB962C8B-B14F-4D97-AF65-F5344CB8AC3E}">
        <p14:creationId xmlns:p14="http://schemas.microsoft.com/office/powerpoint/2010/main" val="2015684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sp>
        <p:nvSpPr>
          <p:cNvPr id="3" name="Content Placeholder 2"/>
          <p:cNvSpPr>
            <a:spLocks noGrp="1"/>
          </p:cNvSpPr>
          <p:nvPr>
            <p:ph idx="1"/>
          </p:nvPr>
        </p:nvSpPr>
        <p:spPr/>
        <p:txBody>
          <a:bodyPr>
            <a:normAutofit fontScale="92500" lnSpcReduction="10000"/>
          </a:bodyPr>
          <a:lstStyle/>
          <a:p>
            <a:r>
              <a:rPr lang="en-US" b="1" dirty="0"/>
              <a:t>Epidemiology</a:t>
            </a:r>
          </a:p>
          <a:p>
            <a:pPr lvl="1"/>
            <a:r>
              <a:rPr lang="en-US" dirty="0"/>
              <a:t>M &gt; F </a:t>
            </a:r>
          </a:p>
          <a:p>
            <a:pPr lvl="1"/>
            <a:r>
              <a:rPr lang="en-US" dirty="0"/>
              <a:t>Incidence: 5 - 499 per 1,000 individuals depending on the latitude </a:t>
            </a:r>
            <a:r>
              <a:rPr lang="en-US" sz="1500" dirty="0"/>
              <a:t>(</a:t>
            </a:r>
            <a:r>
              <a:rPr lang="en-US" sz="1500" dirty="0" err="1">
                <a:hlinkClick r:id="rId2"/>
              </a:rPr>
              <a:t>Hematol</a:t>
            </a:r>
            <a:r>
              <a:rPr lang="en-US" sz="1500" dirty="0">
                <a:hlinkClick r:id="rId2"/>
              </a:rPr>
              <a:t> </a:t>
            </a:r>
            <a:r>
              <a:rPr lang="en-US" sz="1500" dirty="0" err="1">
                <a:hlinkClick r:id="rId2"/>
              </a:rPr>
              <a:t>Oncol</a:t>
            </a:r>
            <a:r>
              <a:rPr lang="en-US" sz="1500" dirty="0">
                <a:hlinkClick r:id="rId2"/>
              </a:rPr>
              <a:t> </a:t>
            </a:r>
            <a:r>
              <a:rPr lang="en-US" sz="1500" dirty="0" err="1">
                <a:hlinkClick r:id="rId2"/>
              </a:rPr>
              <a:t>Clin</a:t>
            </a:r>
            <a:r>
              <a:rPr lang="en-US" sz="1500" dirty="0">
                <a:hlinkClick r:id="rId2"/>
              </a:rPr>
              <a:t> North Am 2019;33:1</a:t>
            </a:r>
            <a:r>
              <a:rPr lang="en-US" sz="1500" dirty="0"/>
              <a:t>) </a:t>
            </a:r>
          </a:p>
          <a:p>
            <a:r>
              <a:rPr lang="en-US" b="1" dirty="0"/>
              <a:t>Sites</a:t>
            </a:r>
          </a:p>
          <a:p>
            <a:pPr lvl="1"/>
            <a:r>
              <a:rPr lang="en-US" dirty="0"/>
              <a:t>Most often in sun exposed areas </a:t>
            </a:r>
          </a:p>
          <a:p>
            <a:pPr lvl="1"/>
            <a:r>
              <a:rPr lang="en-US" dirty="0"/>
              <a:t>Scalp, ear, lip, nose, eyelid are high risk anatomic sites </a:t>
            </a:r>
          </a:p>
          <a:p>
            <a:r>
              <a:rPr lang="en-US" b="1" dirty="0"/>
              <a:t>Pathophysiology</a:t>
            </a:r>
          </a:p>
          <a:p>
            <a:pPr lvl="1"/>
            <a:r>
              <a:rPr lang="en-US" dirty="0"/>
              <a:t>Cutaneous squamous cell carcinoma appears to develop through a multistep process </a:t>
            </a:r>
          </a:p>
          <a:p>
            <a:pPr lvl="1"/>
            <a:r>
              <a:rPr lang="en-US" dirty="0"/>
              <a:t>UV radiation, mutations involving genes (such as </a:t>
            </a:r>
            <a:r>
              <a:rPr lang="en-US" i="1" dirty="0"/>
              <a:t>TP53, CDKN2A, NOTCH1</a:t>
            </a:r>
            <a:r>
              <a:rPr lang="en-US" dirty="0"/>
              <a:t> and </a:t>
            </a:r>
            <a:r>
              <a:rPr lang="en-US" i="1" dirty="0"/>
              <a:t>NOTCH2, EGFR</a:t>
            </a:r>
            <a:r>
              <a:rPr lang="en-US" dirty="0"/>
              <a:t> and </a:t>
            </a:r>
            <a:r>
              <a:rPr lang="en-US" i="1" dirty="0"/>
              <a:t>TERT</a:t>
            </a:r>
            <a:r>
              <a:rPr lang="en-US" dirty="0"/>
              <a:t>) and molecular pathways (RAS / RAF / MEK / ERK and PI3K / AKT / </a:t>
            </a:r>
            <a:r>
              <a:rPr lang="en-US" dirty="0" err="1"/>
              <a:t>mTOR</a:t>
            </a:r>
            <a:r>
              <a:rPr lang="en-US" dirty="0"/>
              <a:t>) have been shown to play an important role in the pathogenesis </a:t>
            </a:r>
            <a:r>
              <a:rPr lang="en-US" sz="1500" dirty="0"/>
              <a:t>(</a:t>
            </a:r>
            <a:r>
              <a:rPr lang="en-US" sz="1500" dirty="0">
                <a:hlinkClick r:id="rId3"/>
              </a:rPr>
              <a:t>J </a:t>
            </a:r>
            <a:r>
              <a:rPr lang="en-US" sz="1500" dirty="0" err="1">
                <a:hlinkClick r:id="rId3"/>
              </a:rPr>
              <a:t>Eur</a:t>
            </a:r>
            <a:r>
              <a:rPr lang="en-US" sz="1500" dirty="0">
                <a:hlinkClick r:id="rId3"/>
              </a:rPr>
              <a:t> </a:t>
            </a:r>
            <a:r>
              <a:rPr lang="en-US" sz="1500" dirty="0" err="1">
                <a:hlinkClick r:id="rId3"/>
              </a:rPr>
              <a:t>Acad</a:t>
            </a:r>
            <a:r>
              <a:rPr lang="en-US" sz="1500" dirty="0">
                <a:hlinkClick r:id="rId3"/>
              </a:rPr>
              <a:t> </a:t>
            </a:r>
            <a:r>
              <a:rPr lang="en-US" sz="1500" dirty="0" err="1">
                <a:hlinkClick r:id="rId3"/>
              </a:rPr>
              <a:t>Dermatol</a:t>
            </a:r>
            <a:r>
              <a:rPr lang="en-US" sz="1500" dirty="0">
                <a:hlinkClick r:id="rId3"/>
              </a:rPr>
              <a:t> </a:t>
            </a:r>
            <a:r>
              <a:rPr lang="en-US" sz="1500" dirty="0" err="1">
                <a:hlinkClick r:id="rId3"/>
              </a:rPr>
              <a:t>Venereol</a:t>
            </a:r>
            <a:r>
              <a:rPr lang="en-US" sz="1500" dirty="0">
                <a:hlinkClick r:id="rId3"/>
              </a:rPr>
              <a:t> 2020;34:932</a:t>
            </a:r>
            <a:r>
              <a:rPr lang="en-US" sz="1500" dirty="0"/>
              <a:t>) </a:t>
            </a:r>
          </a:p>
        </p:txBody>
      </p:sp>
    </p:spTree>
    <p:extLst>
      <p:ext uri="{BB962C8B-B14F-4D97-AF65-F5344CB8AC3E}">
        <p14:creationId xmlns:p14="http://schemas.microsoft.com/office/powerpoint/2010/main" val="678322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sp>
        <p:nvSpPr>
          <p:cNvPr id="3" name="Content Placeholder 2"/>
          <p:cNvSpPr>
            <a:spLocks noGrp="1"/>
          </p:cNvSpPr>
          <p:nvPr>
            <p:ph idx="1"/>
          </p:nvPr>
        </p:nvSpPr>
        <p:spPr/>
        <p:txBody>
          <a:bodyPr>
            <a:normAutofit fontScale="85000" lnSpcReduction="20000"/>
          </a:bodyPr>
          <a:lstStyle/>
          <a:p>
            <a:r>
              <a:rPr lang="en-US" b="1" dirty="0"/>
              <a:t>Etiology</a:t>
            </a:r>
          </a:p>
          <a:p>
            <a:pPr lvl="1"/>
            <a:r>
              <a:rPr lang="en-US" dirty="0"/>
              <a:t>Ultraviolet light radiation and other forms of radiation </a:t>
            </a:r>
          </a:p>
          <a:p>
            <a:pPr lvl="1"/>
            <a:r>
              <a:rPr lang="en-US" dirty="0"/>
              <a:t>Chronic </a:t>
            </a:r>
            <a:r>
              <a:rPr lang="en-US" dirty="0" err="1"/>
              <a:t>immunosuppressions</a:t>
            </a:r>
            <a:r>
              <a:rPr lang="en-US" dirty="0"/>
              <a:t> </a:t>
            </a:r>
          </a:p>
          <a:p>
            <a:pPr lvl="1"/>
            <a:r>
              <a:rPr lang="en-US" dirty="0"/>
              <a:t>Actinic keratosis (precursor lesion), albinism (lack of pigmentation in skin), arsenic </a:t>
            </a:r>
          </a:p>
          <a:p>
            <a:pPr lvl="1"/>
            <a:r>
              <a:rPr lang="en-US" dirty="0"/>
              <a:t>Burn scars </a:t>
            </a:r>
          </a:p>
          <a:p>
            <a:pPr lvl="1"/>
            <a:r>
              <a:rPr lang="en-US" dirty="0"/>
              <a:t>Chronic ulcers </a:t>
            </a:r>
          </a:p>
          <a:p>
            <a:pPr lvl="1"/>
            <a:r>
              <a:rPr lang="en-US" dirty="0"/>
              <a:t>Chronic inflammation </a:t>
            </a:r>
          </a:p>
          <a:p>
            <a:pPr lvl="1"/>
            <a:r>
              <a:rPr lang="en-US" dirty="0"/>
              <a:t>Sinus tract </a:t>
            </a:r>
          </a:p>
          <a:p>
            <a:pPr lvl="1"/>
            <a:r>
              <a:rPr lang="en-US" dirty="0"/>
              <a:t>Human papillomavirus infection </a:t>
            </a:r>
          </a:p>
          <a:p>
            <a:pPr lvl="1"/>
            <a:r>
              <a:rPr lang="en-US" dirty="0"/>
              <a:t>Tars / oils </a:t>
            </a:r>
          </a:p>
          <a:p>
            <a:pPr lvl="1"/>
            <a:r>
              <a:rPr lang="en-US" dirty="0" err="1"/>
              <a:t>Xeroderma</a:t>
            </a:r>
            <a:r>
              <a:rPr lang="en-US" dirty="0"/>
              <a:t> </a:t>
            </a:r>
            <a:r>
              <a:rPr lang="en-US" dirty="0" err="1"/>
              <a:t>pigmentosa</a:t>
            </a:r>
            <a:r>
              <a:rPr lang="en-US" dirty="0"/>
              <a:t> </a:t>
            </a:r>
            <a:r>
              <a:rPr lang="en-US" sz="1600" dirty="0"/>
              <a:t>(</a:t>
            </a:r>
            <a:r>
              <a:rPr lang="en-US" sz="1600" dirty="0">
                <a:hlinkClick r:id="rId2"/>
              </a:rPr>
              <a:t>J Am </a:t>
            </a:r>
            <a:r>
              <a:rPr lang="en-US" sz="1600" dirty="0" err="1">
                <a:hlinkClick r:id="rId2"/>
              </a:rPr>
              <a:t>Acad</a:t>
            </a:r>
            <a:r>
              <a:rPr lang="en-US" sz="1600" dirty="0">
                <a:hlinkClick r:id="rId2"/>
              </a:rPr>
              <a:t> </a:t>
            </a:r>
            <a:r>
              <a:rPr lang="en-US" sz="1600" dirty="0" err="1">
                <a:hlinkClick r:id="rId2"/>
              </a:rPr>
              <a:t>Dermatol</a:t>
            </a:r>
            <a:r>
              <a:rPr lang="en-US" sz="1600" dirty="0">
                <a:hlinkClick r:id="rId2"/>
              </a:rPr>
              <a:t> 2018;78:237</a:t>
            </a:r>
            <a:r>
              <a:rPr lang="en-US" sz="1600" dirty="0"/>
              <a:t>) </a:t>
            </a:r>
          </a:p>
          <a:p>
            <a:r>
              <a:rPr lang="en-US" b="1" dirty="0"/>
              <a:t>Clinical features</a:t>
            </a:r>
          </a:p>
          <a:p>
            <a:pPr lvl="1"/>
            <a:r>
              <a:rPr lang="en-US" dirty="0"/>
              <a:t>Thin squamous cell carcinoma: erythematous scaly thin papule or plaque </a:t>
            </a:r>
          </a:p>
          <a:p>
            <a:pPr lvl="1"/>
            <a:r>
              <a:rPr lang="en-US" dirty="0"/>
              <a:t>Thicker tumors typically present as erythematous plaque, nodule, ulcer </a:t>
            </a:r>
            <a:r>
              <a:rPr lang="en-US" sz="1600" dirty="0"/>
              <a:t>(</a:t>
            </a:r>
            <a:r>
              <a:rPr lang="en-US" sz="1600" dirty="0" err="1">
                <a:hlinkClick r:id="rId3"/>
              </a:rPr>
              <a:t>Eur</a:t>
            </a:r>
            <a:r>
              <a:rPr lang="en-US" sz="1600" dirty="0">
                <a:hlinkClick r:id="rId3"/>
              </a:rPr>
              <a:t> J Cancer 2015;51:1989</a:t>
            </a:r>
            <a:r>
              <a:rPr lang="en-US" sz="1600" dirty="0"/>
              <a:t>) </a:t>
            </a:r>
          </a:p>
        </p:txBody>
      </p:sp>
    </p:spTree>
    <p:extLst>
      <p:ext uri="{BB962C8B-B14F-4D97-AF65-F5344CB8AC3E}">
        <p14:creationId xmlns:p14="http://schemas.microsoft.com/office/powerpoint/2010/main" val="2028300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623" y="378003"/>
            <a:ext cx="10515600" cy="1325563"/>
          </a:xfrm>
        </p:spPr>
        <p:txBody>
          <a:bodyPr/>
          <a:lstStyle/>
          <a:p>
            <a:r>
              <a:rPr lang="en-US" b="1" dirty="0" smtClean="0"/>
              <a:t>Squamous </a:t>
            </a:r>
            <a:r>
              <a:rPr lang="en-US" b="1" dirty="0"/>
              <a:t>cell </a:t>
            </a:r>
            <a:r>
              <a:rPr lang="en-US" b="1" dirty="0" smtClean="0"/>
              <a:t>carcinoma - </a:t>
            </a:r>
            <a:r>
              <a:rPr lang="en-US" b="1" dirty="0"/>
              <a:t>Prognostic factors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Diameter</a:t>
            </a:r>
            <a:r>
              <a:rPr lang="en-US" dirty="0"/>
              <a:t>: &gt; 2 cm doubles the risk of recurrence, triples the rate of metastasis </a:t>
            </a:r>
            <a:r>
              <a:rPr lang="en-US" sz="2200" dirty="0"/>
              <a:t>(</a:t>
            </a:r>
            <a:r>
              <a:rPr lang="en-US" sz="2200" dirty="0">
                <a:hlinkClick r:id="rId2"/>
              </a:rPr>
              <a:t>JAMA </a:t>
            </a:r>
            <a:r>
              <a:rPr lang="en-US" sz="2200" dirty="0" err="1">
                <a:hlinkClick r:id="rId2"/>
              </a:rPr>
              <a:t>Dermatol</a:t>
            </a:r>
            <a:r>
              <a:rPr lang="en-US" sz="2200" dirty="0">
                <a:hlinkClick r:id="rId2"/>
              </a:rPr>
              <a:t> 2016;152:419</a:t>
            </a:r>
            <a:r>
              <a:rPr lang="en-US" sz="2200" dirty="0"/>
              <a:t>) </a:t>
            </a:r>
            <a:endParaRPr lang="en-US" dirty="0"/>
          </a:p>
          <a:p>
            <a:r>
              <a:rPr lang="en-US" dirty="0"/>
              <a:t>Depth: &gt; 2 mm, tenfold higher risk of local recurrence </a:t>
            </a:r>
          </a:p>
          <a:p>
            <a:pPr lvl="1"/>
            <a:r>
              <a:rPr lang="en-US" dirty="0"/>
              <a:t>Beyond subcutaneous fat, </a:t>
            </a:r>
            <a:r>
              <a:rPr lang="en-US" dirty="0" err="1"/>
              <a:t>elevenfold</a:t>
            </a:r>
            <a:r>
              <a:rPr lang="en-US" dirty="0"/>
              <a:t> higher risk of metastasis </a:t>
            </a:r>
            <a:r>
              <a:rPr lang="en-US" sz="2200" dirty="0"/>
              <a:t>(</a:t>
            </a:r>
            <a:r>
              <a:rPr lang="en-US" sz="2200" dirty="0">
                <a:hlinkClick r:id="rId3"/>
              </a:rPr>
              <a:t>Lancet </a:t>
            </a:r>
            <a:r>
              <a:rPr lang="en-US" sz="2200" dirty="0" err="1">
                <a:hlinkClick r:id="rId3"/>
              </a:rPr>
              <a:t>Oncol</a:t>
            </a:r>
            <a:r>
              <a:rPr lang="en-US" sz="2200" dirty="0">
                <a:hlinkClick r:id="rId3"/>
              </a:rPr>
              <a:t> 2008;9:713</a:t>
            </a:r>
            <a:r>
              <a:rPr lang="en-US" sz="2200" dirty="0"/>
              <a:t>, </a:t>
            </a:r>
            <a:r>
              <a:rPr lang="en-US" sz="2200" dirty="0">
                <a:hlinkClick r:id="rId2"/>
              </a:rPr>
              <a:t>JAMA </a:t>
            </a:r>
            <a:r>
              <a:rPr lang="en-US" sz="2200" dirty="0" err="1">
                <a:hlinkClick r:id="rId2"/>
              </a:rPr>
              <a:t>Dermatol</a:t>
            </a:r>
            <a:r>
              <a:rPr lang="en-US" sz="2200" dirty="0">
                <a:hlinkClick r:id="rId2"/>
              </a:rPr>
              <a:t> 2016;152:419</a:t>
            </a:r>
            <a:r>
              <a:rPr lang="en-US" sz="2200" dirty="0"/>
              <a:t>) </a:t>
            </a:r>
          </a:p>
          <a:p>
            <a:r>
              <a:rPr lang="en-US" dirty="0" err="1"/>
              <a:t>Perineural</a:t>
            </a:r>
            <a:r>
              <a:rPr lang="en-US" dirty="0"/>
              <a:t> invasion: involved nerves ≥ 0.1 mm associated with increased nodal metastases </a:t>
            </a:r>
            <a:r>
              <a:rPr lang="en-US" sz="2200" dirty="0"/>
              <a:t>(</a:t>
            </a:r>
            <a:r>
              <a:rPr lang="en-US" sz="2200" dirty="0" err="1">
                <a:hlinkClick r:id="rId4"/>
              </a:rPr>
              <a:t>Dermatol</a:t>
            </a:r>
            <a:r>
              <a:rPr lang="en-US" sz="2200" dirty="0">
                <a:hlinkClick r:id="rId4"/>
              </a:rPr>
              <a:t> </a:t>
            </a:r>
            <a:r>
              <a:rPr lang="en-US" sz="2200" dirty="0" err="1">
                <a:hlinkClick r:id="rId4"/>
              </a:rPr>
              <a:t>Surg</a:t>
            </a:r>
            <a:r>
              <a:rPr lang="en-US" sz="2200" dirty="0">
                <a:hlinkClick r:id="rId4"/>
              </a:rPr>
              <a:t> 2009;35:1859</a:t>
            </a:r>
            <a:r>
              <a:rPr lang="en-US" sz="2200" dirty="0"/>
              <a:t>) </a:t>
            </a:r>
          </a:p>
          <a:p>
            <a:r>
              <a:rPr lang="en-US" dirty="0"/>
              <a:t>Differentiation: poor differentiation indicates poor prognosis </a:t>
            </a:r>
            <a:r>
              <a:rPr lang="en-US" sz="2200" dirty="0"/>
              <a:t>(</a:t>
            </a:r>
            <a:r>
              <a:rPr lang="en-US" sz="2200" dirty="0">
                <a:hlinkClick r:id="rId3"/>
              </a:rPr>
              <a:t>Lancet </a:t>
            </a:r>
            <a:r>
              <a:rPr lang="en-US" sz="2200" dirty="0" err="1">
                <a:hlinkClick r:id="rId3"/>
              </a:rPr>
              <a:t>Oncol</a:t>
            </a:r>
            <a:r>
              <a:rPr lang="en-US" sz="2200" dirty="0">
                <a:hlinkClick r:id="rId3"/>
              </a:rPr>
              <a:t> 2008;9:713</a:t>
            </a:r>
            <a:r>
              <a:rPr lang="en-US" sz="2200" dirty="0"/>
              <a:t>) </a:t>
            </a:r>
          </a:p>
          <a:p>
            <a:r>
              <a:rPr lang="en-US" dirty="0" err="1"/>
              <a:t>Lymphovascular</a:t>
            </a:r>
            <a:r>
              <a:rPr lang="en-US" dirty="0"/>
              <a:t> invasion: risk factor for lymph node metastasis </a:t>
            </a:r>
            <a:r>
              <a:rPr lang="en-US" sz="2200" dirty="0"/>
              <a:t>(</a:t>
            </a:r>
            <a:r>
              <a:rPr lang="en-US" sz="2200" dirty="0">
                <a:hlinkClick r:id="rId5"/>
              </a:rPr>
              <a:t>Laryngoscope 2005;115:1561</a:t>
            </a:r>
            <a:r>
              <a:rPr lang="en-US" sz="2200" dirty="0"/>
              <a:t>) </a:t>
            </a:r>
          </a:p>
          <a:p>
            <a:r>
              <a:rPr lang="en-US" dirty="0"/>
              <a:t>Site: high risk anatomic sites (scalp, ear, lip, nose, eyelid) </a:t>
            </a:r>
            <a:r>
              <a:rPr lang="en-US" sz="2000" dirty="0"/>
              <a:t>(</a:t>
            </a:r>
            <a:r>
              <a:rPr lang="en-US" sz="2000" dirty="0">
                <a:hlinkClick r:id="rId6"/>
              </a:rPr>
              <a:t>J Am </a:t>
            </a:r>
            <a:r>
              <a:rPr lang="en-US" sz="2000" dirty="0" err="1">
                <a:hlinkClick r:id="rId6"/>
              </a:rPr>
              <a:t>Acad</a:t>
            </a:r>
            <a:r>
              <a:rPr lang="en-US" sz="2000" dirty="0">
                <a:hlinkClick r:id="rId6"/>
              </a:rPr>
              <a:t> </a:t>
            </a:r>
            <a:r>
              <a:rPr lang="en-US" sz="2000" dirty="0" err="1">
                <a:hlinkClick r:id="rId6"/>
              </a:rPr>
              <a:t>Dermatol</a:t>
            </a:r>
            <a:r>
              <a:rPr lang="en-US" sz="2000" dirty="0">
                <a:hlinkClick r:id="rId6"/>
              </a:rPr>
              <a:t> 1992;26:976</a:t>
            </a:r>
            <a:r>
              <a:rPr lang="en-US" sz="2000" dirty="0"/>
              <a:t>, </a:t>
            </a:r>
            <a:r>
              <a:rPr lang="en-US" sz="2000" dirty="0">
                <a:hlinkClick r:id="rId7"/>
              </a:rPr>
              <a:t>JAMA </a:t>
            </a:r>
            <a:r>
              <a:rPr lang="en-US" sz="2000" dirty="0" err="1">
                <a:hlinkClick r:id="rId7"/>
              </a:rPr>
              <a:t>Dermatol</a:t>
            </a:r>
            <a:r>
              <a:rPr lang="en-US" sz="2000" dirty="0">
                <a:hlinkClick r:id="rId7"/>
              </a:rPr>
              <a:t> 2018;154:701</a:t>
            </a:r>
            <a:r>
              <a:rPr lang="en-US" sz="2000" dirty="0"/>
              <a:t>) </a:t>
            </a:r>
          </a:p>
          <a:p>
            <a:r>
              <a:rPr lang="en-US" dirty="0"/>
              <a:t>Immunosuppression: increased recurrence (13%) and metastasis (5 - 8%) </a:t>
            </a:r>
            <a:r>
              <a:rPr lang="en-US" sz="2000" dirty="0"/>
              <a:t>(</a:t>
            </a:r>
            <a:r>
              <a:rPr lang="en-US" sz="2000" dirty="0" err="1">
                <a:hlinkClick r:id="rId8"/>
              </a:rPr>
              <a:t>Hematol</a:t>
            </a:r>
            <a:r>
              <a:rPr lang="en-US" sz="2000" dirty="0">
                <a:hlinkClick r:id="rId8"/>
              </a:rPr>
              <a:t> </a:t>
            </a:r>
            <a:r>
              <a:rPr lang="en-US" sz="2000" dirty="0" err="1">
                <a:hlinkClick r:id="rId8"/>
              </a:rPr>
              <a:t>Oncol</a:t>
            </a:r>
            <a:r>
              <a:rPr lang="en-US" sz="2000" dirty="0">
                <a:hlinkClick r:id="rId8"/>
              </a:rPr>
              <a:t> </a:t>
            </a:r>
            <a:r>
              <a:rPr lang="en-US" sz="2000" dirty="0" err="1">
                <a:hlinkClick r:id="rId8"/>
              </a:rPr>
              <a:t>Clin</a:t>
            </a:r>
            <a:r>
              <a:rPr lang="en-US" sz="2000" dirty="0">
                <a:hlinkClick r:id="rId8"/>
              </a:rPr>
              <a:t> North Am 2019;33:1</a:t>
            </a:r>
            <a:r>
              <a:rPr lang="en-US" sz="2000" dirty="0"/>
              <a:t>) </a:t>
            </a:r>
          </a:p>
          <a:p>
            <a:r>
              <a:rPr lang="en-US" dirty="0"/>
              <a:t>Previously treated / recurrent: worse prognosis compared to primary tumors </a:t>
            </a:r>
          </a:p>
          <a:p>
            <a:r>
              <a:rPr lang="en-US" dirty="0"/>
              <a:t>Arising in scar: arising from ulcer, burn scar, radiation dermatitis and other chronic wounds have increased rate of metastasis </a:t>
            </a:r>
            <a:r>
              <a:rPr lang="en-US" sz="2000" dirty="0"/>
              <a:t>(</a:t>
            </a:r>
            <a:r>
              <a:rPr lang="en-US" sz="2000" dirty="0">
                <a:hlinkClick r:id="rId6"/>
              </a:rPr>
              <a:t>J Am </a:t>
            </a:r>
            <a:r>
              <a:rPr lang="en-US" sz="2000" dirty="0" err="1">
                <a:hlinkClick r:id="rId6"/>
              </a:rPr>
              <a:t>Acad</a:t>
            </a:r>
            <a:r>
              <a:rPr lang="en-US" sz="2000" dirty="0">
                <a:hlinkClick r:id="rId6"/>
              </a:rPr>
              <a:t> </a:t>
            </a:r>
            <a:r>
              <a:rPr lang="en-US" sz="2000" dirty="0" err="1">
                <a:hlinkClick r:id="rId6"/>
              </a:rPr>
              <a:t>Dermatol</a:t>
            </a:r>
            <a:r>
              <a:rPr lang="en-US" sz="2000" dirty="0">
                <a:hlinkClick r:id="rId6"/>
              </a:rPr>
              <a:t> 1992;26:976</a:t>
            </a:r>
            <a:r>
              <a:rPr lang="en-US" sz="2000" dirty="0"/>
              <a:t>) </a:t>
            </a:r>
          </a:p>
          <a:p>
            <a:endParaRPr lang="en-US" dirty="0"/>
          </a:p>
        </p:txBody>
      </p:sp>
    </p:spTree>
    <p:extLst>
      <p:ext uri="{BB962C8B-B14F-4D97-AF65-F5344CB8AC3E}">
        <p14:creationId xmlns:p14="http://schemas.microsoft.com/office/powerpoint/2010/main" val="20429873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pic>
        <p:nvPicPr>
          <p:cNvPr id="4" name="Content Placeholder 3"/>
          <p:cNvPicPr>
            <a:picLocks noGrp="1" noChangeAspect="1"/>
          </p:cNvPicPr>
          <p:nvPr>
            <p:ph idx="1"/>
          </p:nvPr>
        </p:nvPicPr>
        <p:blipFill>
          <a:blip r:embed="rId2"/>
          <a:stretch>
            <a:fillRect/>
          </a:stretch>
        </p:blipFill>
        <p:spPr>
          <a:xfrm>
            <a:off x="322557" y="1690688"/>
            <a:ext cx="11546885" cy="3840480"/>
          </a:xfrm>
          <a:prstGeom prst="rect">
            <a:avLst/>
          </a:prstGeom>
        </p:spPr>
      </p:pic>
    </p:spTree>
    <p:extLst>
      <p:ext uri="{BB962C8B-B14F-4D97-AF65-F5344CB8AC3E}">
        <p14:creationId xmlns:p14="http://schemas.microsoft.com/office/powerpoint/2010/main" val="2902332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25" y="365125"/>
            <a:ext cx="11822806" cy="1325563"/>
          </a:xfrm>
        </p:spPr>
        <p:txBody>
          <a:bodyPr>
            <a:normAutofit/>
          </a:bodyPr>
          <a:lstStyle/>
          <a:p>
            <a:r>
              <a:rPr lang="en-US" sz="3600" b="1" dirty="0" smtClean="0"/>
              <a:t>Squamous </a:t>
            </a:r>
            <a:r>
              <a:rPr lang="en-US" sz="3600" b="1" dirty="0"/>
              <a:t>cell </a:t>
            </a:r>
            <a:r>
              <a:rPr lang="en-US" sz="3600" b="1" dirty="0" smtClean="0"/>
              <a:t>carcinoma - </a:t>
            </a:r>
            <a:r>
              <a:rPr lang="en-US" sz="3600" b="1" dirty="0"/>
              <a:t>Microscopic (histologic) description</a:t>
            </a:r>
            <a:br>
              <a:rPr lang="en-US" sz="3600" b="1" dirty="0"/>
            </a:br>
            <a:endParaRPr lang="en-US" sz="3600" b="1" dirty="0"/>
          </a:p>
        </p:txBody>
      </p:sp>
      <p:sp>
        <p:nvSpPr>
          <p:cNvPr id="3" name="Content Placeholder 2"/>
          <p:cNvSpPr>
            <a:spLocks noGrp="1"/>
          </p:cNvSpPr>
          <p:nvPr>
            <p:ph idx="1"/>
          </p:nvPr>
        </p:nvSpPr>
        <p:spPr/>
        <p:txBody>
          <a:bodyPr>
            <a:normAutofit fontScale="85000" lnSpcReduction="20000"/>
          </a:bodyPr>
          <a:lstStyle/>
          <a:p>
            <a:r>
              <a:rPr lang="en-US" dirty="0" smtClean="0"/>
              <a:t>Carcinoma </a:t>
            </a:r>
            <a:r>
              <a:rPr lang="en-US" dirty="0"/>
              <a:t>of keratinocytes that infiltrates the dermis </a:t>
            </a:r>
          </a:p>
          <a:p>
            <a:r>
              <a:rPr lang="en-US" dirty="0"/>
              <a:t>An associated precursor lesion (</a:t>
            </a:r>
            <a:r>
              <a:rPr lang="en-US" dirty="0">
                <a:hlinkClick r:id="rId2"/>
              </a:rPr>
              <a:t>actinic keratosis</a:t>
            </a:r>
            <a:r>
              <a:rPr lang="en-US" dirty="0"/>
              <a:t> / </a:t>
            </a:r>
            <a:r>
              <a:rPr lang="en-US" dirty="0" err="1"/>
              <a:t>keratinocytic</a:t>
            </a:r>
            <a:r>
              <a:rPr lang="en-US" dirty="0"/>
              <a:t> dysplasia / </a:t>
            </a:r>
            <a:r>
              <a:rPr lang="en-US" dirty="0">
                <a:hlinkClick r:id="rId3"/>
              </a:rPr>
              <a:t>squamous cell carcinoma in situ</a:t>
            </a:r>
            <a:r>
              <a:rPr lang="en-US" dirty="0"/>
              <a:t>) is often present </a:t>
            </a:r>
          </a:p>
          <a:p>
            <a:r>
              <a:rPr lang="en-US" dirty="0"/>
              <a:t>Spectrum of histologic features; all share downward growth below level of adjacent or overlying epidermis </a:t>
            </a:r>
          </a:p>
          <a:p>
            <a:r>
              <a:rPr lang="en-US" dirty="0"/>
              <a:t>Grading based on degree of differentiation and keratinization </a:t>
            </a:r>
            <a:r>
              <a:rPr lang="en-US" sz="1600" dirty="0"/>
              <a:t>(</a:t>
            </a:r>
            <a:r>
              <a:rPr lang="en-US" sz="1600" dirty="0">
                <a:hlinkClick r:id="rId4"/>
              </a:rPr>
              <a:t>J Am </a:t>
            </a:r>
            <a:r>
              <a:rPr lang="en-US" sz="1600" dirty="0" err="1">
                <a:hlinkClick r:id="rId4"/>
              </a:rPr>
              <a:t>Acad</a:t>
            </a:r>
            <a:r>
              <a:rPr lang="en-US" sz="1600" dirty="0">
                <a:hlinkClick r:id="rId4"/>
              </a:rPr>
              <a:t> </a:t>
            </a:r>
            <a:r>
              <a:rPr lang="en-US" sz="1600" dirty="0" err="1">
                <a:hlinkClick r:id="rId4"/>
              </a:rPr>
              <a:t>Dermatol</a:t>
            </a:r>
            <a:r>
              <a:rPr lang="en-US" sz="1600" dirty="0">
                <a:hlinkClick r:id="rId4"/>
              </a:rPr>
              <a:t> 2018;78:237</a:t>
            </a:r>
            <a:r>
              <a:rPr lang="en-US" sz="1600" dirty="0"/>
              <a:t>) </a:t>
            </a:r>
          </a:p>
          <a:p>
            <a:pPr lvl="1"/>
            <a:r>
              <a:rPr lang="en-US" dirty="0"/>
              <a:t>Well differentiated: easily recognizable squamous epithelium, abundant keratinization, intercellular bridges apparent, minimal </a:t>
            </a:r>
            <a:r>
              <a:rPr lang="en-US" dirty="0" err="1"/>
              <a:t>pleomorphism</a:t>
            </a:r>
            <a:r>
              <a:rPr lang="en-US" dirty="0"/>
              <a:t>, mitotic figures basally located </a:t>
            </a:r>
          </a:p>
          <a:p>
            <a:pPr lvl="1"/>
            <a:r>
              <a:rPr lang="en-US" dirty="0"/>
              <a:t>Moderately differentiated: focal keratinization; features between well and poorly differentiated </a:t>
            </a:r>
          </a:p>
          <a:p>
            <a:pPr lvl="1"/>
            <a:r>
              <a:rPr lang="en-US" dirty="0"/>
              <a:t>Poorly differentiated: no / minimal keratinization, marked nuclear </a:t>
            </a:r>
            <a:r>
              <a:rPr lang="en-US" dirty="0" err="1"/>
              <a:t>atypia</a:t>
            </a:r>
            <a:r>
              <a:rPr lang="en-US" dirty="0"/>
              <a:t>, may be difficult to establish squamous differentiation </a:t>
            </a:r>
          </a:p>
          <a:p>
            <a:pPr lvl="1"/>
            <a:r>
              <a:rPr lang="en-US" dirty="0"/>
              <a:t>Undifferentiated: no keratinization, immunohistochemistry is usually necessary to confirm the diagnosis and to exclude melanoma or sarcoma </a:t>
            </a:r>
          </a:p>
        </p:txBody>
      </p:sp>
    </p:spTree>
    <p:extLst>
      <p:ext uri="{BB962C8B-B14F-4D97-AF65-F5344CB8AC3E}">
        <p14:creationId xmlns:p14="http://schemas.microsoft.com/office/powerpoint/2010/main" val="1578143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pic>
        <p:nvPicPr>
          <p:cNvPr id="7" name="Content Placeholder 6"/>
          <p:cNvPicPr>
            <a:picLocks noGrp="1" noChangeAspect="1"/>
          </p:cNvPicPr>
          <p:nvPr>
            <p:ph idx="1"/>
          </p:nvPr>
        </p:nvPicPr>
        <p:blipFill>
          <a:blip r:embed="rId2"/>
          <a:stretch>
            <a:fillRect/>
          </a:stretch>
        </p:blipFill>
        <p:spPr>
          <a:xfrm>
            <a:off x="388717" y="1569534"/>
            <a:ext cx="3535819" cy="2743200"/>
          </a:xfrm>
          <a:prstGeom prst="rect">
            <a:avLst/>
          </a:prstGeom>
        </p:spPr>
      </p:pic>
      <p:pic>
        <p:nvPicPr>
          <p:cNvPr id="8" name="Picture 7"/>
          <p:cNvPicPr>
            <a:picLocks noChangeAspect="1"/>
          </p:cNvPicPr>
          <p:nvPr/>
        </p:nvPicPr>
        <p:blipFill>
          <a:blip r:embed="rId3"/>
          <a:stretch>
            <a:fillRect/>
          </a:stretch>
        </p:blipFill>
        <p:spPr>
          <a:xfrm>
            <a:off x="4115809" y="1569534"/>
            <a:ext cx="3769335" cy="2743200"/>
          </a:xfrm>
          <a:prstGeom prst="rect">
            <a:avLst/>
          </a:prstGeom>
        </p:spPr>
      </p:pic>
      <p:pic>
        <p:nvPicPr>
          <p:cNvPr id="9" name="Picture 8"/>
          <p:cNvPicPr>
            <a:picLocks noChangeAspect="1"/>
          </p:cNvPicPr>
          <p:nvPr/>
        </p:nvPicPr>
        <p:blipFill>
          <a:blip r:embed="rId4"/>
          <a:stretch>
            <a:fillRect/>
          </a:stretch>
        </p:blipFill>
        <p:spPr>
          <a:xfrm>
            <a:off x="8174932" y="1569534"/>
            <a:ext cx="3738825" cy="2743200"/>
          </a:xfrm>
          <a:prstGeom prst="rect">
            <a:avLst/>
          </a:prstGeom>
        </p:spPr>
      </p:pic>
      <p:sp>
        <p:nvSpPr>
          <p:cNvPr id="10" name="Rectangle 9"/>
          <p:cNvSpPr/>
          <p:nvPr/>
        </p:nvSpPr>
        <p:spPr>
          <a:xfrm>
            <a:off x="4134111" y="4731745"/>
            <a:ext cx="3748552" cy="738664"/>
          </a:xfrm>
          <a:prstGeom prst="rect">
            <a:avLst/>
          </a:prstGeom>
        </p:spPr>
        <p:txBody>
          <a:bodyPr wrap="square">
            <a:spAutoFit/>
          </a:bodyPr>
          <a:lstStyle/>
          <a:p>
            <a:pPr algn="ctr"/>
            <a:r>
              <a:rPr lang="en-US" sz="1400" dirty="0" smtClean="0"/>
              <a:t>Moderately </a:t>
            </a:r>
            <a:r>
              <a:rPr lang="en-US" sz="1400" dirty="0"/>
              <a:t>differentiated: there is more obvious </a:t>
            </a:r>
            <a:r>
              <a:rPr lang="en-US" sz="1400" dirty="0" err="1"/>
              <a:t>pleomorphism</a:t>
            </a:r>
            <a:r>
              <a:rPr lang="en-US" sz="1400" dirty="0"/>
              <a:t> but the squamous nature of the tumor is still apparent. </a:t>
            </a:r>
          </a:p>
        </p:txBody>
      </p:sp>
      <p:sp>
        <p:nvSpPr>
          <p:cNvPr id="11" name="Rectangle 10"/>
          <p:cNvSpPr/>
          <p:nvPr/>
        </p:nvSpPr>
        <p:spPr>
          <a:xfrm>
            <a:off x="388717" y="4713669"/>
            <a:ext cx="3535819" cy="738664"/>
          </a:xfrm>
          <a:prstGeom prst="rect">
            <a:avLst/>
          </a:prstGeom>
        </p:spPr>
        <p:txBody>
          <a:bodyPr wrap="square">
            <a:spAutoFit/>
          </a:bodyPr>
          <a:lstStyle/>
          <a:p>
            <a:pPr algn="ctr"/>
            <a:r>
              <a:rPr lang="en-US" sz="1400" dirty="0" smtClean="0"/>
              <a:t>Well </a:t>
            </a:r>
            <a:r>
              <a:rPr lang="en-US" sz="1400" dirty="0"/>
              <a:t>differentiated: epithelium shows marked keratinization and minimal nuclear </a:t>
            </a:r>
            <a:r>
              <a:rPr lang="en-US" sz="1400" dirty="0" err="1"/>
              <a:t>pleomorphism</a:t>
            </a:r>
            <a:r>
              <a:rPr lang="en-US" sz="1400" dirty="0"/>
              <a:t>. </a:t>
            </a:r>
          </a:p>
        </p:txBody>
      </p:sp>
      <p:sp>
        <p:nvSpPr>
          <p:cNvPr id="12" name="Rectangle 11"/>
          <p:cNvSpPr/>
          <p:nvPr/>
        </p:nvSpPr>
        <p:spPr>
          <a:xfrm>
            <a:off x="8174932" y="4754331"/>
            <a:ext cx="3738826" cy="523220"/>
          </a:xfrm>
          <a:prstGeom prst="rect">
            <a:avLst/>
          </a:prstGeom>
        </p:spPr>
        <p:txBody>
          <a:bodyPr wrap="square">
            <a:spAutoFit/>
          </a:bodyPr>
          <a:lstStyle/>
          <a:p>
            <a:pPr algn="ctr"/>
            <a:r>
              <a:rPr lang="en-US" sz="1400" dirty="0" smtClean="0"/>
              <a:t>Poorly </a:t>
            </a:r>
            <a:r>
              <a:rPr lang="en-US" sz="1400" dirty="0"/>
              <a:t>differentiated: there is marked nuclear </a:t>
            </a:r>
            <a:r>
              <a:rPr lang="en-US" sz="1400" dirty="0" err="1"/>
              <a:t>pleomorphism</a:t>
            </a:r>
            <a:r>
              <a:rPr lang="en-US" sz="1400" dirty="0"/>
              <a:t> and keratinization is not obvious. </a:t>
            </a:r>
          </a:p>
        </p:txBody>
      </p:sp>
    </p:spTree>
    <p:extLst>
      <p:ext uri="{BB962C8B-B14F-4D97-AF65-F5344CB8AC3E}">
        <p14:creationId xmlns:p14="http://schemas.microsoft.com/office/powerpoint/2010/main" val="14817608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1810195"/>
            <a:ext cx="9144000" cy="2387600"/>
          </a:xfrm>
        </p:spPr>
        <p:txBody>
          <a:bodyPr>
            <a:normAutofit/>
          </a:bodyPr>
          <a:lstStyle/>
          <a:p>
            <a:r>
              <a:rPr lang="en-US" sz="5200" b="1" spc="-40" dirty="0" smtClean="0">
                <a:solidFill>
                  <a:srgbClr val="002060"/>
                </a:solidFill>
                <a:latin typeface="Times New Roman"/>
                <a:cs typeface="Times New Roman"/>
              </a:rPr>
              <a:t>Surgical Pathology</a:t>
            </a:r>
            <a:r>
              <a:rPr lang="en-US" sz="5200" b="1" dirty="0" smtClean="0">
                <a:solidFill>
                  <a:srgbClr val="002060"/>
                </a:solidFill>
                <a:latin typeface="Times New Roman"/>
                <a:cs typeface="Times New Roman"/>
              </a:rPr>
              <a:t/>
            </a:r>
            <a:br>
              <a:rPr lang="en-US" sz="5200" b="1" dirty="0" smtClean="0">
                <a:solidFill>
                  <a:srgbClr val="002060"/>
                </a:solidFill>
                <a:latin typeface="Times New Roman"/>
                <a:cs typeface="Times New Roman"/>
              </a:rPr>
            </a:br>
            <a:r>
              <a:rPr lang="sr-Latn-RS" sz="5200" b="1" dirty="0" smtClean="0">
                <a:solidFill>
                  <a:srgbClr val="002060"/>
                </a:solidFill>
                <a:latin typeface="Times New Roman"/>
                <a:cs typeface="Times New Roman"/>
              </a:rPr>
              <a:t>o</a:t>
            </a:r>
            <a:r>
              <a:rPr lang="en-US" sz="5200" b="1" dirty="0" smtClean="0">
                <a:solidFill>
                  <a:srgbClr val="002060"/>
                </a:solidFill>
                <a:latin typeface="Times New Roman"/>
                <a:cs typeface="Times New Roman"/>
              </a:rPr>
              <a:t>f</a:t>
            </a:r>
            <a:r>
              <a:rPr lang="sr-Latn-RS" sz="5200" b="1" dirty="0" smtClean="0">
                <a:solidFill>
                  <a:srgbClr val="002060"/>
                </a:solidFill>
                <a:latin typeface="Times New Roman"/>
                <a:cs typeface="Times New Roman"/>
              </a:rPr>
              <a:t> </a:t>
            </a:r>
            <a:r>
              <a:rPr lang="en-US" sz="5200" b="1" dirty="0" smtClean="0">
                <a:solidFill>
                  <a:srgbClr val="002060"/>
                </a:solidFill>
                <a:latin typeface="Times New Roman"/>
                <a:cs typeface="Times New Roman"/>
              </a:rPr>
              <a:t>Skin Tumors </a:t>
            </a:r>
            <a:endParaRPr lang="en-US" sz="5200" b="1" dirty="0">
              <a:solidFill>
                <a:srgbClr val="002060"/>
              </a:solidFill>
            </a:endParaRPr>
          </a:p>
        </p:txBody>
      </p:sp>
      <p:sp>
        <p:nvSpPr>
          <p:cNvPr id="7" name="Subtitle 2"/>
          <p:cNvSpPr txBox="1">
            <a:spLocks/>
          </p:cNvSpPr>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Full Prof. </a:t>
            </a:r>
            <a:r>
              <a:rPr lang="en-US" b="1" dirty="0" err="1" smtClean="0">
                <a:solidFill>
                  <a:srgbClr val="002060"/>
                </a:solidFill>
                <a:latin typeface="Times New Roman" panose="02020603050405020304" pitchFamily="18" charset="0"/>
                <a:cs typeface="Times New Roman" panose="02020603050405020304" pitchFamily="18" charset="0"/>
              </a:rPr>
              <a:t>Milica</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Mijović</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99900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Squamous </a:t>
            </a:r>
            <a:r>
              <a:rPr lang="en-US" b="1" dirty="0"/>
              <a:t>cell carcinoma</a:t>
            </a:r>
          </a:p>
        </p:txBody>
      </p:sp>
      <p:sp>
        <p:nvSpPr>
          <p:cNvPr id="3" name="Content Placeholder 2"/>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normAutofit/>
          </a:bodyPr>
          <a:lstStyle/>
          <a:p>
            <a:r>
              <a:rPr lang="en-US" b="1" dirty="0"/>
              <a:t>Positive stains</a:t>
            </a:r>
          </a:p>
          <a:p>
            <a:pPr lvl="1"/>
            <a:r>
              <a:rPr lang="en-US" dirty="0"/>
              <a:t>Keratins: </a:t>
            </a:r>
            <a:r>
              <a:rPr lang="en-US" dirty="0">
                <a:hlinkClick r:id="rId2"/>
              </a:rPr>
              <a:t>AE1 / AE3</a:t>
            </a:r>
            <a:r>
              <a:rPr lang="en-US" dirty="0"/>
              <a:t>, </a:t>
            </a:r>
            <a:r>
              <a:rPr lang="en-US" dirty="0">
                <a:hlinkClick r:id="rId3"/>
              </a:rPr>
              <a:t>MNF 116</a:t>
            </a:r>
            <a:r>
              <a:rPr lang="en-US" dirty="0"/>
              <a:t>, </a:t>
            </a:r>
            <a:r>
              <a:rPr lang="en-US" dirty="0">
                <a:hlinkClick r:id="rId4"/>
              </a:rPr>
              <a:t>34 beta E12</a:t>
            </a:r>
            <a:r>
              <a:rPr lang="en-US" dirty="0"/>
              <a:t>, </a:t>
            </a:r>
            <a:r>
              <a:rPr lang="en-US" dirty="0">
                <a:hlinkClick r:id="rId5"/>
              </a:rPr>
              <a:t>CK5/6</a:t>
            </a:r>
            <a:r>
              <a:rPr lang="en-US" dirty="0"/>
              <a:t>, </a:t>
            </a:r>
            <a:r>
              <a:rPr lang="en-US" b="1" dirty="0"/>
              <a:t>CK5</a:t>
            </a:r>
            <a:r>
              <a:rPr lang="en-US" dirty="0"/>
              <a:t> </a:t>
            </a:r>
          </a:p>
          <a:p>
            <a:pPr lvl="1"/>
            <a:r>
              <a:rPr lang="en-US" dirty="0">
                <a:hlinkClick r:id="rId6"/>
              </a:rPr>
              <a:t>EMA</a:t>
            </a:r>
            <a:r>
              <a:rPr lang="en-US" dirty="0"/>
              <a:t> </a:t>
            </a:r>
          </a:p>
          <a:p>
            <a:pPr lvl="1"/>
            <a:r>
              <a:rPr lang="en-US" dirty="0">
                <a:hlinkClick r:id="rId7"/>
              </a:rPr>
              <a:t>p63</a:t>
            </a:r>
            <a:r>
              <a:rPr lang="en-US" dirty="0"/>
              <a:t>, </a:t>
            </a:r>
            <a:r>
              <a:rPr lang="en-US" dirty="0">
                <a:hlinkClick r:id="rId8"/>
              </a:rPr>
              <a:t>p40</a:t>
            </a:r>
            <a:r>
              <a:rPr lang="en-US" dirty="0"/>
              <a:t> </a:t>
            </a:r>
          </a:p>
          <a:p>
            <a:endParaRPr lang="en-US" dirty="0"/>
          </a:p>
        </p:txBody>
      </p:sp>
      <p:sp>
        <p:nvSpPr>
          <p:cNvPr id="4" name="Content Placeholder 3"/>
          <p:cNvSpPr>
            <a:spLocks noGrp="1"/>
          </p:cNvSpPr>
          <p:nvPr>
            <p:ph sz="half" idx="2"/>
          </p:nvPr>
        </p:nvSpPr>
        <p:spPr/>
        <p:style>
          <a:lnRef idx="2">
            <a:schemeClr val="accent1"/>
          </a:lnRef>
          <a:fillRef idx="1">
            <a:schemeClr val="lt1"/>
          </a:fillRef>
          <a:effectRef idx="0">
            <a:schemeClr val="accent1"/>
          </a:effectRef>
          <a:fontRef idx="minor">
            <a:schemeClr val="dk1"/>
          </a:fontRef>
        </p:style>
        <p:txBody>
          <a:bodyPr>
            <a:normAutofit/>
          </a:bodyPr>
          <a:lstStyle/>
          <a:p>
            <a:r>
              <a:rPr lang="en-US" b="1" dirty="0" smtClean="0"/>
              <a:t>Negative </a:t>
            </a:r>
            <a:r>
              <a:rPr lang="en-US" b="1" dirty="0"/>
              <a:t>stains</a:t>
            </a:r>
          </a:p>
          <a:p>
            <a:pPr lvl="1"/>
            <a:r>
              <a:rPr lang="en-US" dirty="0">
                <a:hlinkClick r:id="rId9"/>
              </a:rPr>
              <a:t>CAM 5.2</a:t>
            </a:r>
            <a:r>
              <a:rPr lang="en-US" dirty="0"/>
              <a:t>, </a:t>
            </a:r>
            <a:r>
              <a:rPr lang="en-US" dirty="0">
                <a:hlinkClick r:id="rId10"/>
              </a:rPr>
              <a:t>CK20</a:t>
            </a:r>
            <a:r>
              <a:rPr lang="en-US" dirty="0"/>
              <a:t> </a:t>
            </a:r>
          </a:p>
          <a:p>
            <a:pPr lvl="1"/>
            <a:r>
              <a:rPr lang="en-US" dirty="0">
                <a:hlinkClick r:id="rId11"/>
              </a:rPr>
              <a:t>S100</a:t>
            </a:r>
            <a:r>
              <a:rPr lang="en-US" dirty="0"/>
              <a:t>, </a:t>
            </a:r>
            <a:r>
              <a:rPr lang="en-US" dirty="0">
                <a:hlinkClick r:id="rId12"/>
              </a:rPr>
              <a:t>SOX10</a:t>
            </a:r>
            <a:r>
              <a:rPr lang="en-US" dirty="0"/>
              <a:t>, </a:t>
            </a:r>
            <a:r>
              <a:rPr lang="en-US" dirty="0" err="1">
                <a:hlinkClick r:id="rId13"/>
              </a:rPr>
              <a:t>MelanA</a:t>
            </a:r>
            <a:r>
              <a:rPr lang="en-US" dirty="0"/>
              <a:t> </a:t>
            </a:r>
          </a:p>
          <a:p>
            <a:pPr lvl="1"/>
            <a:r>
              <a:rPr lang="en-US" dirty="0">
                <a:hlinkClick r:id="rId14"/>
              </a:rPr>
              <a:t>BerEP4</a:t>
            </a:r>
            <a:r>
              <a:rPr lang="en-US" dirty="0"/>
              <a:t> </a:t>
            </a:r>
          </a:p>
          <a:p>
            <a:pPr lvl="1"/>
            <a:r>
              <a:rPr lang="en-US" dirty="0">
                <a:hlinkClick r:id="rId15"/>
              </a:rPr>
              <a:t>Actin - alpha smooth muscle</a:t>
            </a:r>
            <a:r>
              <a:rPr lang="en-US" dirty="0"/>
              <a:t> </a:t>
            </a:r>
          </a:p>
        </p:txBody>
      </p:sp>
    </p:spTree>
    <p:extLst>
      <p:ext uri="{BB962C8B-B14F-4D97-AF65-F5344CB8AC3E}">
        <p14:creationId xmlns:p14="http://schemas.microsoft.com/office/powerpoint/2010/main" val="36624402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sp>
        <p:nvSpPr>
          <p:cNvPr id="3" name="Content Placeholder 2"/>
          <p:cNvSpPr>
            <a:spLocks noGrp="1"/>
          </p:cNvSpPr>
          <p:nvPr>
            <p:ph idx="1"/>
          </p:nvPr>
        </p:nvSpPr>
        <p:spPr/>
        <p:txBody>
          <a:bodyPr>
            <a:normAutofit fontScale="92500"/>
          </a:bodyPr>
          <a:lstStyle/>
          <a:p>
            <a:r>
              <a:rPr lang="en-US" b="1" dirty="0"/>
              <a:t>Definition / general</a:t>
            </a:r>
          </a:p>
          <a:p>
            <a:pPr lvl="1"/>
            <a:r>
              <a:rPr lang="en-US" dirty="0"/>
              <a:t>Malignant melanocytic tumor arising from melanocytes in the skin, mucosa and autochthonous (indigenous) melanocytes from numerous internal organs (i.e. GI tract, CNS, etc.) </a:t>
            </a:r>
          </a:p>
          <a:p>
            <a:r>
              <a:rPr lang="en-US" b="1" dirty="0"/>
              <a:t>Essential features</a:t>
            </a:r>
          </a:p>
          <a:p>
            <a:pPr lvl="1"/>
            <a:r>
              <a:rPr lang="en-US" dirty="0"/>
              <a:t>Malignant melanocytic tumor arising from melanocytes </a:t>
            </a:r>
          </a:p>
          <a:p>
            <a:pPr lvl="1"/>
            <a:r>
              <a:rPr lang="en-US" dirty="0"/>
              <a:t>Accounts for majority of mortality due to skin cancer </a:t>
            </a:r>
          </a:p>
          <a:p>
            <a:pPr lvl="1"/>
            <a:r>
              <a:rPr lang="en-US" dirty="0" err="1"/>
              <a:t>Breslow</a:t>
            </a:r>
            <a:r>
              <a:rPr lang="en-US" dirty="0"/>
              <a:t> depth is the most important prognostic factor </a:t>
            </a:r>
          </a:p>
          <a:p>
            <a:pPr lvl="1"/>
            <a:r>
              <a:rPr lang="en-US" i="1" dirty="0"/>
              <a:t>BRAF</a:t>
            </a:r>
            <a:r>
              <a:rPr lang="en-US" dirty="0"/>
              <a:t> mutation testing is recommended for patients with stage III - IV melanoma </a:t>
            </a:r>
          </a:p>
          <a:p>
            <a:r>
              <a:rPr lang="en-US" b="1" dirty="0"/>
              <a:t>Terminology</a:t>
            </a:r>
          </a:p>
          <a:p>
            <a:pPr lvl="1"/>
            <a:r>
              <a:rPr lang="en-US" dirty="0"/>
              <a:t>Historically called </a:t>
            </a:r>
            <a:r>
              <a:rPr lang="en-US" dirty="0" err="1"/>
              <a:t>melanose</a:t>
            </a:r>
            <a:r>
              <a:rPr lang="en-US" dirty="0"/>
              <a:t> and fungoid disease </a:t>
            </a:r>
          </a:p>
          <a:p>
            <a:endParaRPr lang="en-US" dirty="0"/>
          </a:p>
        </p:txBody>
      </p:sp>
    </p:spTree>
    <p:extLst>
      <p:ext uri="{BB962C8B-B14F-4D97-AF65-F5344CB8AC3E}">
        <p14:creationId xmlns:p14="http://schemas.microsoft.com/office/powerpoint/2010/main" val="4975306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 - </a:t>
            </a:r>
            <a:r>
              <a:rPr lang="en-US" b="1" dirty="0"/>
              <a:t>Epidemiology</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Incidence</a:t>
            </a:r>
            <a:r>
              <a:rPr lang="en-US" dirty="0"/>
              <a:t>: 3 - 7% (Europe), 2.6% (U.S.) </a:t>
            </a:r>
          </a:p>
          <a:p>
            <a:r>
              <a:rPr lang="en-US" dirty="0"/>
              <a:t>1% of skin cancer </a:t>
            </a:r>
          </a:p>
          <a:p>
            <a:r>
              <a:rPr lang="en-US" dirty="0"/>
              <a:t>Incidence has risen rapidly over the last 50 years </a:t>
            </a:r>
          </a:p>
          <a:p>
            <a:r>
              <a:rPr lang="en-US" dirty="0"/>
              <a:t>Higher incidence in </a:t>
            </a:r>
            <a:r>
              <a:rPr lang="en-US" dirty="0" err="1"/>
              <a:t>periequatorial</a:t>
            </a:r>
            <a:r>
              <a:rPr lang="en-US" dirty="0"/>
              <a:t> zone </a:t>
            </a:r>
          </a:p>
          <a:p>
            <a:r>
              <a:rPr lang="en-US" dirty="0"/>
              <a:t>M:F = 1.5:1 </a:t>
            </a:r>
          </a:p>
          <a:p>
            <a:r>
              <a:rPr lang="en-US" dirty="0"/>
              <a:t>Risk factors </a:t>
            </a:r>
          </a:p>
          <a:p>
            <a:pPr lvl="1"/>
            <a:r>
              <a:rPr lang="en-US" dirty="0"/>
              <a:t>Fair skinned populations (</a:t>
            </a:r>
            <a:r>
              <a:rPr lang="en-US" dirty="0">
                <a:hlinkClick r:id="rId2"/>
              </a:rPr>
              <a:t>Fitzpatrick scale I - II</a:t>
            </a:r>
            <a:r>
              <a:rPr lang="en-US" dirty="0"/>
              <a:t>) </a:t>
            </a:r>
          </a:p>
          <a:p>
            <a:pPr lvl="1"/>
            <a:r>
              <a:rPr lang="en-US" dirty="0"/>
              <a:t>Family and personal history of melanoma </a:t>
            </a:r>
          </a:p>
          <a:p>
            <a:pPr lvl="1"/>
            <a:r>
              <a:rPr lang="en-US" dirty="0"/>
              <a:t>Intense intermittent sun exposure (or artificial UV radiation sources) </a:t>
            </a:r>
          </a:p>
          <a:p>
            <a:pPr lvl="1"/>
            <a:r>
              <a:rPr lang="en-US" dirty="0"/>
              <a:t>Increased mole count (&gt; 50) </a:t>
            </a:r>
          </a:p>
          <a:p>
            <a:pPr lvl="1"/>
            <a:r>
              <a:rPr lang="en-US" dirty="0"/>
              <a:t>Dysplastic nevus phenotype </a:t>
            </a:r>
          </a:p>
          <a:p>
            <a:pPr lvl="1"/>
            <a:r>
              <a:rPr lang="en-US" dirty="0" err="1"/>
              <a:t>Germline</a:t>
            </a:r>
            <a:r>
              <a:rPr lang="en-US" dirty="0"/>
              <a:t> mutation in </a:t>
            </a:r>
            <a:r>
              <a:rPr lang="en-US" i="1" dirty="0"/>
              <a:t>CDKN2A, CDK4, MITF, TERT, ACD, TERF2IP, POT1, MC1R</a:t>
            </a:r>
            <a:r>
              <a:rPr lang="en-US" dirty="0"/>
              <a:t> or </a:t>
            </a:r>
            <a:r>
              <a:rPr lang="en-US" i="1" dirty="0"/>
              <a:t>BAP1</a:t>
            </a:r>
            <a:r>
              <a:rPr lang="en-US" dirty="0"/>
              <a:t> genes (</a:t>
            </a:r>
            <a:r>
              <a:rPr lang="en-US" dirty="0">
                <a:hlinkClick r:id="rId3"/>
              </a:rPr>
              <a:t>J </a:t>
            </a:r>
            <a:r>
              <a:rPr lang="en-US" dirty="0" err="1">
                <a:hlinkClick r:id="rId3"/>
              </a:rPr>
              <a:t>Cutan</a:t>
            </a:r>
            <a:r>
              <a:rPr lang="en-US" dirty="0">
                <a:hlinkClick r:id="rId3"/>
              </a:rPr>
              <a:t> </a:t>
            </a:r>
            <a:r>
              <a:rPr lang="en-US" dirty="0" err="1">
                <a:hlinkClick r:id="rId3"/>
              </a:rPr>
              <a:t>Pathol</a:t>
            </a:r>
            <a:r>
              <a:rPr lang="en-US" dirty="0">
                <a:hlinkClick r:id="rId3"/>
              </a:rPr>
              <a:t> 2020;47:606</a:t>
            </a:r>
            <a:r>
              <a:rPr lang="en-US" dirty="0"/>
              <a:t>) </a:t>
            </a:r>
          </a:p>
          <a:p>
            <a:pPr lvl="1"/>
            <a:r>
              <a:rPr lang="en-US" dirty="0"/>
              <a:t>Immunosuppression </a:t>
            </a:r>
          </a:p>
        </p:txBody>
      </p:sp>
    </p:spTree>
    <p:extLst>
      <p:ext uri="{BB962C8B-B14F-4D97-AF65-F5344CB8AC3E}">
        <p14:creationId xmlns:p14="http://schemas.microsoft.com/office/powerpoint/2010/main" val="1859546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 - </a:t>
            </a:r>
            <a:r>
              <a:rPr lang="en-US" b="1" dirty="0"/>
              <a:t>Sites</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Cutaneous </a:t>
            </a:r>
            <a:r>
              <a:rPr lang="en-US" dirty="0"/>
              <a:t>melanoma: anywhere on the skin's surface, including </a:t>
            </a:r>
            <a:r>
              <a:rPr lang="en-US" dirty="0" err="1"/>
              <a:t>subungual</a:t>
            </a:r>
            <a:r>
              <a:rPr lang="en-US" dirty="0"/>
              <a:t> location </a:t>
            </a:r>
          </a:p>
          <a:p>
            <a:r>
              <a:rPr lang="en-US" dirty="0"/>
              <a:t>Frequent sites </a:t>
            </a:r>
          </a:p>
          <a:p>
            <a:pPr lvl="1"/>
            <a:r>
              <a:rPr lang="en-US" dirty="0"/>
              <a:t>Lower extremities (female) </a:t>
            </a:r>
          </a:p>
          <a:p>
            <a:pPr lvl="1"/>
            <a:r>
              <a:rPr lang="en-US" dirty="0"/>
              <a:t>Trunk (male) </a:t>
            </a:r>
          </a:p>
          <a:p>
            <a:r>
              <a:rPr lang="en-US" dirty="0" err="1"/>
              <a:t>Extracutaneous</a:t>
            </a:r>
            <a:r>
              <a:rPr lang="en-US" dirty="0"/>
              <a:t> </a:t>
            </a:r>
          </a:p>
          <a:p>
            <a:pPr lvl="1"/>
            <a:r>
              <a:rPr lang="en-US" dirty="0"/>
              <a:t>Uvea </a:t>
            </a:r>
          </a:p>
          <a:p>
            <a:pPr lvl="1"/>
            <a:r>
              <a:rPr lang="en-US" dirty="0" err="1"/>
              <a:t>Anorectal</a:t>
            </a:r>
            <a:r>
              <a:rPr lang="en-US" dirty="0"/>
              <a:t> region </a:t>
            </a:r>
          </a:p>
          <a:p>
            <a:pPr lvl="1"/>
            <a:r>
              <a:rPr lang="en-US" dirty="0"/>
              <a:t>Upper </a:t>
            </a:r>
            <a:r>
              <a:rPr lang="en-US" dirty="0" err="1"/>
              <a:t>aerodigestive</a:t>
            </a:r>
            <a:r>
              <a:rPr lang="en-US" dirty="0"/>
              <a:t> tract </a:t>
            </a:r>
          </a:p>
          <a:p>
            <a:pPr lvl="1"/>
            <a:r>
              <a:rPr lang="en-US" dirty="0" err="1"/>
              <a:t>Sinonasal</a:t>
            </a:r>
            <a:r>
              <a:rPr lang="en-US" dirty="0"/>
              <a:t> tract </a:t>
            </a:r>
          </a:p>
          <a:p>
            <a:pPr lvl="1"/>
            <a:r>
              <a:rPr lang="en-US" dirty="0" err="1"/>
              <a:t>Leptomeninges</a:t>
            </a:r>
            <a:r>
              <a:rPr lang="en-US" dirty="0"/>
              <a:t> </a:t>
            </a:r>
          </a:p>
        </p:txBody>
      </p:sp>
    </p:spTree>
    <p:extLst>
      <p:ext uri="{BB962C8B-B14F-4D97-AF65-F5344CB8AC3E}">
        <p14:creationId xmlns:p14="http://schemas.microsoft.com/office/powerpoint/2010/main" val="6102477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 - </a:t>
            </a:r>
            <a:r>
              <a:rPr lang="en-US" b="1" dirty="0"/>
              <a:t>Pathophysiology</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Multistep </a:t>
            </a:r>
            <a:r>
              <a:rPr lang="en-US" dirty="0"/>
              <a:t>process that involves interaction of genomic, environmental and host factors </a:t>
            </a:r>
          </a:p>
          <a:p>
            <a:r>
              <a:rPr lang="en-US" dirty="0"/>
              <a:t>4 step model proposed </a:t>
            </a:r>
            <a:r>
              <a:rPr lang="en-US" sz="1400" dirty="0"/>
              <a:t>(</a:t>
            </a:r>
            <a:r>
              <a:rPr lang="en-US" sz="1400" dirty="0">
                <a:hlinkClick r:id="rId2"/>
              </a:rPr>
              <a:t>Pigment Cell Melanoma Res 2016;29:122</a:t>
            </a:r>
            <a:r>
              <a:rPr lang="en-US" sz="1400" dirty="0"/>
              <a:t>): </a:t>
            </a:r>
          </a:p>
          <a:p>
            <a:pPr lvl="1"/>
            <a:r>
              <a:rPr lang="en-US" dirty="0" err="1"/>
              <a:t>Mitogenic</a:t>
            </a:r>
            <a:r>
              <a:rPr lang="en-US" dirty="0"/>
              <a:t> driver mutation (i.e. </a:t>
            </a:r>
            <a:r>
              <a:rPr lang="en-US" i="1" dirty="0"/>
              <a:t>BRAF</a:t>
            </a:r>
            <a:r>
              <a:rPr lang="en-US" dirty="0"/>
              <a:t> mutation) </a:t>
            </a:r>
          </a:p>
          <a:p>
            <a:pPr lvl="1"/>
            <a:r>
              <a:rPr lang="en-US" dirty="0"/>
              <a:t>Escaping primary senescence (i.e. </a:t>
            </a:r>
            <a:r>
              <a:rPr lang="en-US" i="1" dirty="0"/>
              <a:t>CDKN2A</a:t>
            </a:r>
            <a:r>
              <a:rPr lang="en-US" dirty="0"/>
              <a:t> loss) </a:t>
            </a:r>
          </a:p>
          <a:p>
            <a:pPr lvl="1"/>
            <a:r>
              <a:rPr lang="en-US" dirty="0"/>
              <a:t>Overcoming apoptosis (i.e. </a:t>
            </a:r>
            <a:r>
              <a:rPr lang="en-US" i="1" dirty="0"/>
              <a:t>TP53</a:t>
            </a:r>
            <a:r>
              <a:rPr lang="en-US" dirty="0"/>
              <a:t> mutation) </a:t>
            </a:r>
          </a:p>
          <a:p>
            <a:pPr lvl="1"/>
            <a:r>
              <a:rPr lang="en-US" dirty="0"/>
              <a:t>Immortalization (i.e. </a:t>
            </a:r>
            <a:r>
              <a:rPr lang="en-US" i="1" dirty="0"/>
              <a:t>TERT-p</a:t>
            </a:r>
            <a:r>
              <a:rPr lang="en-US" dirty="0"/>
              <a:t> mutation) </a:t>
            </a:r>
          </a:p>
          <a:p>
            <a:r>
              <a:rPr lang="en-US" dirty="0"/>
              <a:t>Main oncogenic signaling pathways </a:t>
            </a:r>
          </a:p>
          <a:p>
            <a:pPr lvl="1"/>
            <a:r>
              <a:rPr lang="en-US" dirty="0"/>
              <a:t>Mitogen activated protein kinase (MAPK) pathway (RAS / RAF / MEK / ERK) </a:t>
            </a:r>
          </a:p>
          <a:p>
            <a:pPr lvl="1"/>
            <a:r>
              <a:rPr lang="en-US" dirty="0"/>
              <a:t>PI3K / AKT / </a:t>
            </a:r>
            <a:r>
              <a:rPr lang="en-US" dirty="0" err="1"/>
              <a:t>mTOR</a:t>
            </a:r>
            <a:r>
              <a:rPr lang="en-US" dirty="0"/>
              <a:t> </a:t>
            </a:r>
          </a:p>
          <a:p>
            <a:pPr lvl="1"/>
            <a:r>
              <a:rPr lang="en-US" dirty="0"/>
              <a:t>WNT / beta catenin signaling pathway </a:t>
            </a:r>
            <a:r>
              <a:rPr lang="en-US" sz="1400" dirty="0"/>
              <a:t>(</a:t>
            </a:r>
            <a:r>
              <a:rPr lang="en-US" sz="1400" dirty="0">
                <a:hlinkClick r:id="rId3"/>
              </a:rPr>
              <a:t>N </a:t>
            </a:r>
            <a:r>
              <a:rPr lang="en-US" sz="1400" dirty="0" err="1">
                <a:hlinkClick r:id="rId3"/>
              </a:rPr>
              <a:t>Engl</a:t>
            </a:r>
            <a:r>
              <a:rPr lang="en-US" sz="1400" dirty="0">
                <a:hlinkClick r:id="rId3"/>
              </a:rPr>
              <a:t> J Med 2015;373:1926</a:t>
            </a:r>
            <a:r>
              <a:rPr lang="en-US" sz="1400" dirty="0"/>
              <a:t>) </a:t>
            </a:r>
          </a:p>
          <a:p>
            <a:endParaRPr lang="en-US" dirty="0"/>
          </a:p>
        </p:txBody>
      </p:sp>
    </p:spTree>
    <p:extLst>
      <p:ext uri="{BB962C8B-B14F-4D97-AF65-F5344CB8AC3E}">
        <p14:creationId xmlns:p14="http://schemas.microsoft.com/office/powerpoint/2010/main" val="25310659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 - </a:t>
            </a:r>
            <a:r>
              <a:rPr lang="en-US" b="1" dirty="0"/>
              <a:t>Etiology</a:t>
            </a:r>
            <a:r>
              <a:rPr lang="en-US" dirty="0"/>
              <a:t/>
            </a:r>
            <a:br>
              <a:rPr lang="en-US" dirty="0"/>
            </a:br>
            <a:endParaRPr lang="en-US" dirty="0"/>
          </a:p>
        </p:txBody>
      </p:sp>
      <p:sp>
        <p:nvSpPr>
          <p:cNvPr id="3" name="Content Placeholder 2"/>
          <p:cNvSpPr>
            <a:spLocks noGrp="1"/>
          </p:cNvSpPr>
          <p:nvPr>
            <p:ph idx="1"/>
          </p:nvPr>
        </p:nvSpPr>
        <p:spPr>
          <a:xfrm>
            <a:off x="838200" y="1825624"/>
            <a:ext cx="10515600" cy="4770047"/>
          </a:xfrm>
        </p:spPr>
        <p:txBody>
          <a:bodyPr>
            <a:normAutofit/>
          </a:bodyPr>
          <a:lstStyle/>
          <a:p>
            <a:r>
              <a:rPr lang="en-US" dirty="0" smtClean="0"/>
              <a:t>Melanoma </a:t>
            </a:r>
            <a:r>
              <a:rPr lang="en-US" dirty="0"/>
              <a:t>can occur de novo or develop on a pre-existent nevus, known as melanoma arising in nevus </a:t>
            </a:r>
          </a:p>
          <a:p>
            <a:r>
              <a:rPr lang="en-US" dirty="0"/>
              <a:t>Ultraviolet exposure is the main etiological factor </a:t>
            </a:r>
          </a:p>
          <a:p>
            <a:r>
              <a:rPr lang="en-US" dirty="0"/>
              <a:t>2 main categories </a:t>
            </a:r>
            <a:r>
              <a:rPr lang="en-US" sz="1400" dirty="0"/>
              <a:t>(</a:t>
            </a:r>
            <a:r>
              <a:rPr lang="en-US" sz="1400" dirty="0" err="1">
                <a:hlinkClick r:id="rId2"/>
              </a:rPr>
              <a:t>Annu</a:t>
            </a:r>
            <a:r>
              <a:rPr lang="en-US" sz="1400" dirty="0">
                <a:hlinkClick r:id="rId2"/>
              </a:rPr>
              <a:t> Rev </a:t>
            </a:r>
            <a:r>
              <a:rPr lang="en-US" sz="1400" dirty="0" err="1">
                <a:hlinkClick r:id="rId2"/>
              </a:rPr>
              <a:t>Pathol</a:t>
            </a:r>
            <a:r>
              <a:rPr lang="en-US" sz="1400" dirty="0">
                <a:hlinkClick r:id="rId2"/>
              </a:rPr>
              <a:t> 2014;9:239</a:t>
            </a:r>
            <a:r>
              <a:rPr lang="en-US" sz="1400" dirty="0"/>
              <a:t>): </a:t>
            </a:r>
          </a:p>
          <a:p>
            <a:pPr lvl="1"/>
            <a:r>
              <a:rPr lang="en-US" dirty="0"/>
              <a:t>Cumulative sun damage (CSD) (pathways I - III) </a:t>
            </a:r>
          </a:p>
          <a:p>
            <a:pPr lvl="2"/>
            <a:r>
              <a:rPr lang="en-US" dirty="0"/>
              <a:t>Low CSD (superficial spreading melanoma / L CSD nodular melanoma) </a:t>
            </a:r>
          </a:p>
          <a:p>
            <a:pPr lvl="2"/>
            <a:r>
              <a:rPr lang="en-US" dirty="0"/>
              <a:t>High CSD (</a:t>
            </a:r>
            <a:r>
              <a:rPr lang="en-US" dirty="0" err="1"/>
              <a:t>lentigo</a:t>
            </a:r>
            <a:r>
              <a:rPr lang="en-US" dirty="0"/>
              <a:t> </a:t>
            </a:r>
            <a:r>
              <a:rPr lang="en-US" dirty="0" err="1"/>
              <a:t>maligna</a:t>
            </a:r>
            <a:r>
              <a:rPr lang="en-US" dirty="0"/>
              <a:t> melanoma / H CSD nodular melanoma / </a:t>
            </a:r>
            <a:r>
              <a:rPr lang="en-US" dirty="0" err="1"/>
              <a:t>desmoplastic</a:t>
            </a:r>
            <a:r>
              <a:rPr lang="en-US" dirty="0"/>
              <a:t> melanoma) </a:t>
            </a:r>
          </a:p>
          <a:p>
            <a:pPr lvl="1"/>
            <a:r>
              <a:rPr lang="en-US" dirty="0"/>
              <a:t>Not consistently associated with cumulative sun damage (pathways IV - IX) </a:t>
            </a:r>
          </a:p>
          <a:p>
            <a:pPr lvl="2"/>
            <a:r>
              <a:rPr lang="en-US" dirty="0"/>
              <a:t>Spitz melanoma, </a:t>
            </a:r>
            <a:r>
              <a:rPr lang="en-US" dirty="0" err="1"/>
              <a:t>acral</a:t>
            </a:r>
            <a:r>
              <a:rPr lang="en-US" dirty="0"/>
              <a:t> melanoma, mucosal melanoma, melanoma arising in congenital nevus, melanoma arising in blue nevus and </a:t>
            </a:r>
            <a:r>
              <a:rPr lang="en-US" dirty="0" err="1"/>
              <a:t>uveal</a:t>
            </a:r>
            <a:r>
              <a:rPr lang="en-US" dirty="0"/>
              <a:t> melanoma </a:t>
            </a:r>
          </a:p>
          <a:p>
            <a:r>
              <a:rPr lang="en-US" sz="1400" dirty="0"/>
              <a:t>Reference: </a:t>
            </a:r>
            <a:r>
              <a:rPr lang="en-US" sz="1400" dirty="0">
                <a:hlinkClick r:id="rId3"/>
              </a:rPr>
              <a:t>Arch </a:t>
            </a:r>
            <a:r>
              <a:rPr lang="en-US" sz="1400" dirty="0" err="1">
                <a:hlinkClick r:id="rId3"/>
              </a:rPr>
              <a:t>Pathol</a:t>
            </a:r>
            <a:r>
              <a:rPr lang="en-US" sz="1400" dirty="0">
                <a:hlinkClick r:id="rId3"/>
              </a:rPr>
              <a:t> Lab Med 2020;144:500</a:t>
            </a:r>
            <a:r>
              <a:rPr lang="en-US" sz="1400" dirty="0"/>
              <a:t> </a:t>
            </a:r>
          </a:p>
        </p:txBody>
      </p:sp>
    </p:spTree>
    <p:extLst>
      <p:ext uri="{BB962C8B-B14F-4D97-AF65-F5344CB8AC3E}">
        <p14:creationId xmlns:p14="http://schemas.microsoft.com/office/powerpoint/2010/main" val="37057073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 - </a:t>
            </a:r>
            <a:r>
              <a:rPr lang="en-US" b="1" dirty="0"/>
              <a:t>Clinical features</a:t>
            </a:r>
            <a:br>
              <a:rPr lang="en-US" b="1" dirty="0"/>
            </a:br>
            <a:endParaRPr lang="en-US" dirty="0"/>
          </a:p>
        </p:txBody>
      </p:sp>
      <p:sp>
        <p:nvSpPr>
          <p:cNvPr id="3" name="Content Placeholder 2"/>
          <p:cNvSpPr>
            <a:spLocks noGrp="1"/>
          </p:cNvSpPr>
          <p:nvPr>
            <p:ph sz="half" idx="1"/>
          </p:nvPr>
        </p:nvSpPr>
        <p:spPr/>
        <p:txBody>
          <a:bodyPr>
            <a:normAutofit fontScale="55000" lnSpcReduction="20000"/>
          </a:bodyPr>
          <a:lstStyle/>
          <a:p>
            <a:r>
              <a:rPr lang="en-US" dirty="0" smtClean="0"/>
              <a:t>Flat</a:t>
            </a:r>
            <a:r>
              <a:rPr lang="en-US" dirty="0"/>
              <a:t>, slightly elevated, nodular, </a:t>
            </a:r>
            <a:r>
              <a:rPr lang="en-US" dirty="0" err="1"/>
              <a:t>polypoid</a:t>
            </a:r>
            <a:r>
              <a:rPr lang="en-US" dirty="0"/>
              <a:t> or </a:t>
            </a:r>
            <a:r>
              <a:rPr lang="en-US" dirty="0" err="1"/>
              <a:t>verrucous</a:t>
            </a:r>
            <a:r>
              <a:rPr lang="en-US" dirty="0"/>
              <a:t> pigmented lesion </a:t>
            </a:r>
          </a:p>
          <a:p>
            <a:r>
              <a:rPr lang="en-US" dirty="0"/>
              <a:t>May be </a:t>
            </a:r>
            <a:r>
              <a:rPr lang="en-US" dirty="0" err="1"/>
              <a:t>achromic</a:t>
            </a:r>
            <a:r>
              <a:rPr lang="en-US" dirty="0"/>
              <a:t> (</a:t>
            </a:r>
            <a:r>
              <a:rPr lang="en-US" dirty="0" err="1"/>
              <a:t>amelanotic</a:t>
            </a:r>
            <a:r>
              <a:rPr lang="en-US" dirty="0"/>
              <a:t> melanoma) </a:t>
            </a:r>
          </a:p>
          <a:p>
            <a:r>
              <a:rPr lang="en-US" dirty="0"/>
              <a:t>ABCDE rule (superficial spreading melanoma, </a:t>
            </a:r>
            <a:r>
              <a:rPr lang="en-US" dirty="0" err="1"/>
              <a:t>lentigo</a:t>
            </a:r>
            <a:r>
              <a:rPr lang="en-US" dirty="0"/>
              <a:t> </a:t>
            </a:r>
            <a:r>
              <a:rPr lang="en-US" dirty="0" err="1"/>
              <a:t>maligna</a:t>
            </a:r>
            <a:r>
              <a:rPr lang="en-US" dirty="0"/>
              <a:t> melanoma, </a:t>
            </a:r>
            <a:r>
              <a:rPr lang="en-US" dirty="0" err="1"/>
              <a:t>acral</a:t>
            </a:r>
            <a:r>
              <a:rPr lang="en-US" dirty="0"/>
              <a:t> </a:t>
            </a:r>
            <a:r>
              <a:rPr lang="en-US" dirty="0" err="1"/>
              <a:t>lentiginous</a:t>
            </a:r>
            <a:r>
              <a:rPr lang="en-US" dirty="0"/>
              <a:t> melanoma) </a:t>
            </a:r>
          </a:p>
          <a:p>
            <a:pPr lvl="1"/>
            <a:r>
              <a:rPr lang="en-US" dirty="0"/>
              <a:t>Asymmetry </a:t>
            </a:r>
          </a:p>
          <a:p>
            <a:pPr lvl="1"/>
            <a:r>
              <a:rPr lang="en-US" dirty="0"/>
              <a:t>Irregular borders </a:t>
            </a:r>
          </a:p>
          <a:p>
            <a:pPr lvl="1"/>
            <a:r>
              <a:rPr lang="en-US" dirty="0"/>
              <a:t>Variation in color </a:t>
            </a:r>
          </a:p>
          <a:p>
            <a:pPr lvl="1"/>
            <a:r>
              <a:rPr lang="en-US" dirty="0"/>
              <a:t>Diameter (&gt; 6 mm) </a:t>
            </a:r>
          </a:p>
          <a:p>
            <a:pPr lvl="1"/>
            <a:r>
              <a:rPr lang="en-US" dirty="0"/>
              <a:t>Evolution </a:t>
            </a:r>
          </a:p>
          <a:p>
            <a:r>
              <a:rPr lang="en-US" dirty="0"/>
              <a:t>Ugly duckling sign </a:t>
            </a:r>
          </a:p>
          <a:p>
            <a:r>
              <a:rPr lang="en-US" dirty="0"/>
              <a:t>Hutchinson sign </a:t>
            </a:r>
          </a:p>
          <a:p>
            <a:r>
              <a:rPr lang="en-US" dirty="0"/>
              <a:t>Blowfly sign (</a:t>
            </a:r>
            <a:r>
              <a:rPr lang="en-US" dirty="0" err="1">
                <a:hlinkClick r:id="rId2"/>
              </a:rPr>
              <a:t>Donati</a:t>
            </a:r>
            <a:r>
              <a:rPr lang="en-US" dirty="0">
                <a:hlinkClick r:id="rId2"/>
              </a:rPr>
              <a:t>: Clinical </a:t>
            </a:r>
            <a:r>
              <a:rPr lang="en-US" dirty="0" err="1">
                <a:hlinkClick r:id="rId2"/>
              </a:rPr>
              <a:t>Dermatopathology</a:t>
            </a:r>
            <a:r>
              <a:rPr lang="en-US" dirty="0">
                <a:hlinkClick r:id="rId2"/>
              </a:rPr>
              <a:t> - A Practical Guide to the Diagnosis of Skin Neoplasms, 1st Edition, 2019</a:t>
            </a:r>
            <a:r>
              <a:rPr lang="en-US" dirty="0"/>
              <a:t>) </a:t>
            </a:r>
          </a:p>
        </p:txBody>
      </p:sp>
      <p:sp>
        <p:nvSpPr>
          <p:cNvPr id="4" name="Content Placeholder 3"/>
          <p:cNvSpPr>
            <a:spLocks noGrp="1"/>
          </p:cNvSpPr>
          <p:nvPr>
            <p:ph sz="half" idx="2"/>
          </p:nvPr>
        </p:nvSpPr>
        <p:spPr/>
        <p:txBody>
          <a:bodyPr>
            <a:normAutofit fontScale="55000" lnSpcReduction="20000"/>
          </a:bodyPr>
          <a:lstStyle/>
          <a:p>
            <a:r>
              <a:rPr lang="en-US" dirty="0" smtClean="0"/>
              <a:t>Associated </a:t>
            </a:r>
            <a:r>
              <a:rPr lang="en-US" dirty="0"/>
              <a:t>conditions </a:t>
            </a:r>
          </a:p>
          <a:p>
            <a:pPr lvl="1"/>
            <a:r>
              <a:rPr lang="en-US" dirty="0"/>
              <a:t>Dysplastic nevus syndrome (BK mole syndrome) </a:t>
            </a:r>
          </a:p>
          <a:p>
            <a:pPr lvl="1"/>
            <a:r>
              <a:rPr lang="en-US" i="1" dirty="0"/>
              <a:t>BAP1</a:t>
            </a:r>
            <a:r>
              <a:rPr lang="en-US" dirty="0"/>
              <a:t> inactivated tumor syndrome </a:t>
            </a:r>
          </a:p>
          <a:p>
            <a:pPr lvl="1"/>
            <a:r>
              <a:rPr lang="en-US" dirty="0" err="1"/>
              <a:t>Xeroderma</a:t>
            </a:r>
            <a:r>
              <a:rPr lang="en-US" dirty="0"/>
              <a:t> </a:t>
            </a:r>
            <a:r>
              <a:rPr lang="en-US" dirty="0" err="1"/>
              <a:t>pigmentosum</a:t>
            </a:r>
            <a:r>
              <a:rPr lang="en-US" dirty="0"/>
              <a:t> </a:t>
            </a:r>
          </a:p>
          <a:p>
            <a:pPr lvl="1"/>
            <a:r>
              <a:rPr lang="en-US" dirty="0"/>
              <a:t>Parkinson disease </a:t>
            </a:r>
          </a:p>
          <a:p>
            <a:r>
              <a:rPr lang="en-US" dirty="0" err="1"/>
              <a:t>Dermoscopic</a:t>
            </a:r>
            <a:r>
              <a:rPr lang="en-US" dirty="0"/>
              <a:t> findings </a:t>
            </a:r>
          </a:p>
          <a:p>
            <a:pPr lvl="1"/>
            <a:r>
              <a:rPr lang="en-US" dirty="0"/>
              <a:t>Atypical pigmented network </a:t>
            </a:r>
          </a:p>
          <a:p>
            <a:pPr lvl="1"/>
            <a:r>
              <a:rPr lang="en-US" dirty="0"/>
              <a:t>Blue whitish veil </a:t>
            </a:r>
          </a:p>
          <a:p>
            <a:pPr lvl="1"/>
            <a:r>
              <a:rPr lang="en-US" dirty="0"/>
              <a:t>Atypical vascular pattern </a:t>
            </a:r>
          </a:p>
          <a:p>
            <a:pPr lvl="1"/>
            <a:r>
              <a:rPr lang="en-US" dirty="0"/>
              <a:t>Abrupt cutoff </a:t>
            </a:r>
          </a:p>
          <a:p>
            <a:pPr lvl="1"/>
            <a:r>
              <a:rPr lang="en-US" dirty="0"/>
              <a:t>Atypical dots or globules </a:t>
            </a:r>
          </a:p>
          <a:p>
            <a:pPr lvl="1"/>
            <a:r>
              <a:rPr lang="en-US" dirty="0"/>
              <a:t>Presence of pseudopods </a:t>
            </a:r>
          </a:p>
          <a:p>
            <a:pPr lvl="1"/>
            <a:r>
              <a:rPr lang="en-US" dirty="0"/>
              <a:t>Radial steaming </a:t>
            </a:r>
          </a:p>
          <a:p>
            <a:pPr lvl="1"/>
            <a:r>
              <a:rPr lang="en-US" dirty="0"/>
              <a:t>Milky red areas </a:t>
            </a:r>
          </a:p>
          <a:p>
            <a:pPr lvl="1"/>
            <a:r>
              <a:rPr lang="en-US" dirty="0"/>
              <a:t>Shiny white structures </a:t>
            </a:r>
          </a:p>
          <a:p>
            <a:pPr lvl="1"/>
            <a:r>
              <a:rPr lang="en-US" dirty="0"/>
              <a:t>Regression structures </a:t>
            </a:r>
          </a:p>
          <a:p>
            <a:pPr lvl="1"/>
            <a:r>
              <a:rPr lang="en-US" dirty="0"/>
              <a:t>Scar-like depigmentation </a:t>
            </a:r>
          </a:p>
          <a:p>
            <a:pPr lvl="1"/>
            <a:r>
              <a:rPr lang="en-US" dirty="0"/>
              <a:t>Multicomponent pattern </a:t>
            </a:r>
          </a:p>
          <a:p>
            <a:pPr lvl="1"/>
            <a:r>
              <a:rPr lang="en-US" dirty="0"/>
              <a:t>More than 4 colors </a:t>
            </a:r>
          </a:p>
          <a:p>
            <a:pPr lvl="1"/>
            <a:r>
              <a:rPr lang="en-US" dirty="0" err="1"/>
              <a:t>Dermoscopic</a:t>
            </a:r>
            <a:r>
              <a:rPr lang="en-US" dirty="0"/>
              <a:t> scoring systems (</a:t>
            </a:r>
            <a:r>
              <a:rPr lang="en-US" dirty="0">
                <a:hlinkClick r:id="rId3"/>
              </a:rPr>
              <a:t>J Am </a:t>
            </a:r>
            <a:r>
              <a:rPr lang="en-US" dirty="0" err="1">
                <a:hlinkClick r:id="rId3"/>
              </a:rPr>
              <a:t>Acad</a:t>
            </a:r>
            <a:r>
              <a:rPr lang="en-US" dirty="0">
                <a:hlinkClick r:id="rId3"/>
              </a:rPr>
              <a:t> </a:t>
            </a:r>
            <a:r>
              <a:rPr lang="en-US" dirty="0" err="1">
                <a:hlinkClick r:id="rId3"/>
              </a:rPr>
              <a:t>Dermatol</a:t>
            </a:r>
            <a:r>
              <a:rPr lang="en-US" dirty="0">
                <a:hlinkClick r:id="rId3"/>
              </a:rPr>
              <a:t> 2016;74:1093</a:t>
            </a:r>
            <a:r>
              <a:rPr lang="en-US" dirty="0"/>
              <a:t>) </a:t>
            </a:r>
          </a:p>
        </p:txBody>
      </p:sp>
    </p:spTree>
    <p:extLst>
      <p:ext uri="{BB962C8B-B14F-4D97-AF65-F5344CB8AC3E}">
        <p14:creationId xmlns:p14="http://schemas.microsoft.com/office/powerpoint/2010/main" val="40217034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pic>
        <p:nvPicPr>
          <p:cNvPr id="4" name="Content Placeholder 3"/>
          <p:cNvPicPr>
            <a:picLocks noGrp="1" noChangeAspect="1"/>
          </p:cNvPicPr>
          <p:nvPr>
            <p:ph idx="1"/>
          </p:nvPr>
        </p:nvPicPr>
        <p:blipFill>
          <a:blip r:embed="rId2"/>
          <a:stretch>
            <a:fillRect/>
          </a:stretch>
        </p:blipFill>
        <p:spPr>
          <a:xfrm>
            <a:off x="1160159" y="1399693"/>
            <a:ext cx="9731749" cy="5394960"/>
          </a:xfrm>
          <a:prstGeom prst="rect">
            <a:avLst/>
          </a:prstGeom>
        </p:spPr>
      </p:pic>
    </p:spTree>
    <p:extLst>
      <p:ext uri="{BB962C8B-B14F-4D97-AF65-F5344CB8AC3E}">
        <p14:creationId xmlns:p14="http://schemas.microsoft.com/office/powerpoint/2010/main" val="867302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Melanoma - </a:t>
            </a:r>
            <a:r>
              <a:rPr lang="en-US" b="1" dirty="0"/>
              <a:t>Microscopic (histologic) description</a:t>
            </a:r>
            <a:r>
              <a:rPr lang="en-US" dirty="0"/>
              <a:t/>
            </a:r>
            <a:br>
              <a:rPr lang="en-US" dirty="0"/>
            </a:br>
            <a:endParaRPr lang="en-US" dirty="0"/>
          </a:p>
        </p:txBody>
      </p:sp>
      <p:sp>
        <p:nvSpPr>
          <p:cNvPr id="3" name="Content Placeholder 2"/>
          <p:cNvSpPr>
            <a:spLocks noGrp="1"/>
          </p:cNvSpPr>
          <p:nvPr>
            <p:ph sz="half" idx="1"/>
          </p:nvPr>
        </p:nvSpPr>
        <p:spPr/>
        <p:txBody>
          <a:bodyPr>
            <a:normAutofit fontScale="70000" lnSpcReduction="20000"/>
          </a:bodyPr>
          <a:lstStyle/>
          <a:p>
            <a:r>
              <a:rPr lang="en-US" b="1" dirty="0" smtClean="0"/>
              <a:t>Histologic </a:t>
            </a:r>
            <a:r>
              <a:rPr lang="en-US" b="1" dirty="0"/>
              <a:t>features </a:t>
            </a:r>
          </a:p>
          <a:p>
            <a:pPr lvl="1"/>
            <a:r>
              <a:rPr lang="en-US" dirty="0"/>
              <a:t>Dimension &gt; 6 mm </a:t>
            </a:r>
          </a:p>
          <a:p>
            <a:pPr lvl="1"/>
            <a:r>
              <a:rPr lang="en-US" dirty="0"/>
              <a:t>Asymmetry (assessed at scanning magnification) </a:t>
            </a:r>
          </a:p>
          <a:p>
            <a:r>
              <a:rPr lang="en-US" b="1" dirty="0"/>
              <a:t>Epidermal findings / in situ melanoma </a:t>
            </a:r>
          </a:p>
          <a:p>
            <a:pPr lvl="1"/>
            <a:r>
              <a:rPr lang="en-US" dirty="0"/>
              <a:t>Ill defined border </a:t>
            </a:r>
          </a:p>
          <a:p>
            <a:pPr lvl="1"/>
            <a:r>
              <a:rPr lang="en-US" dirty="0" err="1"/>
              <a:t>Pagetoid</a:t>
            </a:r>
            <a:r>
              <a:rPr lang="en-US" dirty="0"/>
              <a:t> melanocytes (single scattered melanocytes, especially in the upper layers of the epidermis) </a:t>
            </a:r>
          </a:p>
          <a:p>
            <a:pPr lvl="1"/>
            <a:r>
              <a:rPr lang="en-US" dirty="0"/>
              <a:t>Epidermal consumption / ulceration </a:t>
            </a:r>
          </a:p>
          <a:p>
            <a:pPr lvl="1"/>
            <a:r>
              <a:rPr lang="en-US" dirty="0"/>
              <a:t>Irregular distribution of </a:t>
            </a:r>
            <a:r>
              <a:rPr lang="en-US" dirty="0" err="1"/>
              <a:t>junctional</a:t>
            </a:r>
            <a:r>
              <a:rPr lang="en-US" dirty="0"/>
              <a:t> melanocytes </a:t>
            </a:r>
          </a:p>
          <a:p>
            <a:pPr lvl="2"/>
            <a:r>
              <a:rPr lang="en-US" dirty="0"/>
              <a:t>Confluent growth </a:t>
            </a:r>
          </a:p>
          <a:p>
            <a:pPr lvl="2"/>
            <a:r>
              <a:rPr lang="en-US" dirty="0"/>
              <a:t>Skip areas </a:t>
            </a:r>
          </a:p>
          <a:p>
            <a:pPr lvl="2"/>
            <a:r>
              <a:rPr lang="en-US" dirty="0"/>
              <a:t>Nests of different size </a:t>
            </a:r>
          </a:p>
          <a:p>
            <a:pPr lvl="2"/>
            <a:r>
              <a:rPr lang="en-US" dirty="0"/>
              <a:t>Nests of different shape </a:t>
            </a:r>
          </a:p>
          <a:p>
            <a:pPr lvl="2"/>
            <a:r>
              <a:rPr lang="en-US" dirty="0"/>
              <a:t>Irregular distribution of nests </a:t>
            </a:r>
          </a:p>
          <a:p>
            <a:pPr lvl="2"/>
            <a:r>
              <a:rPr lang="en-US" dirty="0"/>
              <a:t>Confluent nests </a:t>
            </a:r>
          </a:p>
          <a:p>
            <a:pPr lvl="2"/>
            <a:r>
              <a:rPr lang="en-US" dirty="0" err="1"/>
              <a:t>Discohesive</a:t>
            </a:r>
            <a:r>
              <a:rPr lang="en-US" dirty="0"/>
              <a:t> arrangement of melanocytes </a:t>
            </a:r>
          </a:p>
        </p:txBody>
      </p:sp>
      <p:sp>
        <p:nvSpPr>
          <p:cNvPr id="4" name="Content Placeholder 3"/>
          <p:cNvSpPr>
            <a:spLocks noGrp="1"/>
          </p:cNvSpPr>
          <p:nvPr>
            <p:ph sz="half" idx="2"/>
          </p:nvPr>
        </p:nvSpPr>
        <p:spPr/>
        <p:txBody>
          <a:bodyPr>
            <a:normAutofit fontScale="70000" lnSpcReduction="20000"/>
          </a:bodyPr>
          <a:lstStyle/>
          <a:p>
            <a:r>
              <a:rPr lang="en-US" b="1" dirty="0"/>
              <a:t>Dermal component </a:t>
            </a:r>
          </a:p>
          <a:p>
            <a:pPr lvl="1"/>
            <a:r>
              <a:rPr lang="en-US" dirty="0"/>
              <a:t>Radial growth phase </a:t>
            </a:r>
          </a:p>
          <a:p>
            <a:pPr lvl="2"/>
            <a:r>
              <a:rPr lang="en-US" dirty="0"/>
              <a:t>Invasion of single cells or small nests in the papillary dermis </a:t>
            </a:r>
          </a:p>
          <a:p>
            <a:pPr lvl="1"/>
            <a:r>
              <a:rPr lang="en-US" dirty="0"/>
              <a:t>Vertical growth phase </a:t>
            </a:r>
          </a:p>
          <a:p>
            <a:pPr lvl="2"/>
            <a:r>
              <a:rPr lang="en-US" dirty="0"/>
              <a:t>Early vertical growth phase: dominant nest within the papillary dermis (</a:t>
            </a:r>
            <a:r>
              <a:rPr lang="en-US" dirty="0" err="1"/>
              <a:t>expansile</a:t>
            </a:r>
            <a:r>
              <a:rPr lang="en-US" dirty="0"/>
              <a:t> nest larger than any </a:t>
            </a:r>
            <a:r>
              <a:rPr lang="en-US" dirty="0" err="1"/>
              <a:t>junctional</a:t>
            </a:r>
            <a:r>
              <a:rPr lang="en-US" dirty="0"/>
              <a:t> nests) </a:t>
            </a:r>
          </a:p>
          <a:p>
            <a:pPr lvl="2"/>
            <a:r>
              <a:rPr lang="en-US" dirty="0"/>
              <a:t>Complex and asymmetrical growth pattern (irregular nests / fascicles) </a:t>
            </a:r>
          </a:p>
          <a:p>
            <a:pPr lvl="2"/>
            <a:r>
              <a:rPr lang="en-US" dirty="0" err="1"/>
              <a:t>Expansile</a:t>
            </a:r>
            <a:r>
              <a:rPr lang="en-US" dirty="0"/>
              <a:t> growth pattern (sheet-like) </a:t>
            </a:r>
          </a:p>
          <a:p>
            <a:pPr lvl="2"/>
            <a:r>
              <a:rPr lang="en-US" dirty="0"/>
              <a:t>Absence of maturation (lack of decreasing size of melanocytes / nests from the top to the base of the lesion) </a:t>
            </a:r>
          </a:p>
          <a:p>
            <a:pPr lvl="2"/>
            <a:r>
              <a:rPr lang="en-US" dirty="0"/>
              <a:t>Increased dermal mitotic activity (&gt; 1/mm²) </a:t>
            </a:r>
          </a:p>
          <a:p>
            <a:pPr lvl="2"/>
            <a:r>
              <a:rPr lang="en-US" dirty="0"/>
              <a:t>Tumor necrosis </a:t>
            </a:r>
            <a:endParaRPr lang="en-US" dirty="0"/>
          </a:p>
        </p:txBody>
      </p:sp>
    </p:spTree>
    <p:extLst>
      <p:ext uri="{BB962C8B-B14F-4D97-AF65-F5344CB8AC3E}">
        <p14:creationId xmlns:p14="http://schemas.microsoft.com/office/powerpoint/2010/main" val="4066089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pic>
        <p:nvPicPr>
          <p:cNvPr id="4" name="Content Placeholder 3"/>
          <p:cNvPicPr>
            <a:picLocks noGrp="1" noChangeAspect="1"/>
          </p:cNvPicPr>
          <p:nvPr>
            <p:ph idx="1"/>
          </p:nvPr>
        </p:nvPicPr>
        <p:blipFill>
          <a:blip r:embed="rId2"/>
          <a:stretch>
            <a:fillRect/>
          </a:stretch>
        </p:blipFill>
        <p:spPr>
          <a:xfrm>
            <a:off x="1477620" y="1280160"/>
            <a:ext cx="9236760" cy="5577840"/>
          </a:xfrm>
          <a:prstGeom prst="rect">
            <a:avLst/>
          </a:prstGeom>
        </p:spPr>
      </p:pic>
    </p:spTree>
    <p:extLst>
      <p:ext uri="{BB962C8B-B14F-4D97-AF65-F5344CB8AC3E}">
        <p14:creationId xmlns:p14="http://schemas.microsoft.com/office/powerpoint/2010/main" val="3331689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Skin </a:t>
            </a:r>
            <a:r>
              <a:rPr lang="en-US" b="1" dirty="0" err="1"/>
              <a:t>nonmelanocytic</a:t>
            </a:r>
            <a:r>
              <a:rPr lang="en-US" b="1" dirty="0"/>
              <a:t> tumor</a:t>
            </a:r>
          </a:p>
        </p:txBody>
      </p:sp>
      <p:sp>
        <p:nvSpPr>
          <p:cNvPr id="3" name="Content Placeholder 2"/>
          <p:cNvSpPr>
            <a:spLocks noGrp="1"/>
          </p:cNvSpPr>
          <p:nvPr>
            <p:ph idx="1"/>
          </p:nvPr>
        </p:nvSpPr>
        <p:spPr/>
        <p:txBody>
          <a:bodyPr/>
          <a:lstStyle/>
          <a:p>
            <a:r>
              <a:rPr lang="en-US" dirty="0"/>
              <a:t>Carcinoma (</a:t>
            </a:r>
            <a:r>
              <a:rPr lang="en-US" dirty="0" err="1"/>
              <a:t>nonadnexal</a:t>
            </a:r>
            <a:r>
              <a:rPr lang="en-US" dirty="0" smtClean="0"/>
              <a:t>):</a:t>
            </a:r>
          </a:p>
          <a:p>
            <a:pPr lvl="1"/>
            <a:r>
              <a:rPr lang="en-US" b="1" dirty="0" smtClean="0">
                <a:solidFill>
                  <a:srgbClr val="FF0000"/>
                </a:solidFill>
                <a:hlinkClick r:id="rId2"/>
              </a:rPr>
              <a:t>basal </a:t>
            </a:r>
            <a:r>
              <a:rPr lang="en-US" b="1" dirty="0">
                <a:solidFill>
                  <a:srgbClr val="FF0000"/>
                </a:solidFill>
                <a:hlinkClick r:id="rId2"/>
              </a:rPr>
              <a:t>cell carcinoma</a:t>
            </a:r>
            <a:r>
              <a:rPr lang="en-US" b="1" dirty="0">
                <a:solidFill>
                  <a:srgbClr val="FF0000"/>
                </a:solidFill>
              </a:rPr>
              <a:t> </a:t>
            </a:r>
            <a:endParaRPr lang="en-US" b="1" dirty="0" smtClean="0">
              <a:solidFill>
                <a:srgbClr val="FF0000"/>
              </a:solidFill>
            </a:endParaRPr>
          </a:p>
          <a:p>
            <a:pPr lvl="1"/>
            <a:r>
              <a:rPr lang="en-US" dirty="0" err="1" smtClean="0">
                <a:solidFill>
                  <a:srgbClr val="FF0000"/>
                </a:solidFill>
                <a:hlinkClick r:id="rId3"/>
              </a:rPr>
              <a:t>keratoacanthoma</a:t>
            </a:r>
            <a:r>
              <a:rPr lang="en-US" dirty="0" smtClean="0">
                <a:solidFill>
                  <a:srgbClr val="FF0000"/>
                </a:solidFill>
                <a:hlinkClick r:id="rId3"/>
              </a:rPr>
              <a:t> </a:t>
            </a:r>
            <a:r>
              <a:rPr lang="en-US" dirty="0">
                <a:solidFill>
                  <a:srgbClr val="FF0000"/>
                </a:solidFill>
                <a:hlinkClick r:id="rId3"/>
              </a:rPr>
              <a:t>/ SCC </a:t>
            </a:r>
            <a:r>
              <a:rPr lang="en-US" dirty="0" err="1">
                <a:solidFill>
                  <a:srgbClr val="FF0000"/>
                </a:solidFill>
                <a:hlinkClick r:id="rId3"/>
              </a:rPr>
              <a:t>keratoacanthoma</a:t>
            </a:r>
            <a:r>
              <a:rPr lang="en-US" dirty="0">
                <a:solidFill>
                  <a:srgbClr val="FF0000"/>
                </a:solidFill>
                <a:hlinkClick r:id="rId3"/>
              </a:rPr>
              <a:t> type</a:t>
            </a:r>
            <a:r>
              <a:rPr lang="en-US" dirty="0">
                <a:solidFill>
                  <a:srgbClr val="FF0000"/>
                </a:solidFill>
              </a:rPr>
              <a:t> </a:t>
            </a:r>
            <a:endParaRPr lang="en-US" dirty="0" smtClean="0">
              <a:solidFill>
                <a:srgbClr val="FF0000"/>
              </a:solidFill>
            </a:endParaRPr>
          </a:p>
          <a:p>
            <a:pPr lvl="1"/>
            <a:r>
              <a:rPr lang="en-US" dirty="0" err="1" smtClean="0">
                <a:solidFill>
                  <a:srgbClr val="FF0000"/>
                </a:solidFill>
                <a:hlinkClick r:id="rId4"/>
              </a:rPr>
              <a:t>lymphoepithelioma</a:t>
            </a:r>
            <a:r>
              <a:rPr lang="en-US" dirty="0" smtClean="0">
                <a:solidFill>
                  <a:srgbClr val="FF0000"/>
                </a:solidFill>
                <a:hlinkClick r:id="rId4"/>
              </a:rPr>
              <a:t>-like </a:t>
            </a:r>
            <a:r>
              <a:rPr lang="en-US" dirty="0">
                <a:solidFill>
                  <a:srgbClr val="FF0000"/>
                </a:solidFill>
                <a:hlinkClick r:id="rId4"/>
              </a:rPr>
              <a:t>carcinoma</a:t>
            </a:r>
            <a:r>
              <a:rPr lang="en-US" dirty="0">
                <a:solidFill>
                  <a:srgbClr val="FF0000"/>
                </a:solidFill>
              </a:rPr>
              <a:t> </a:t>
            </a:r>
            <a:endParaRPr lang="en-US" dirty="0" smtClean="0">
              <a:solidFill>
                <a:srgbClr val="FF0000"/>
              </a:solidFill>
            </a:endParaRPr>
          </a:p>
          <a:p>
            <a:pPr lvl="1"/>
            <a:r>
              <a:rPr lang="en-US" dirty="0" err="1" smtClean="0">
                <a:solidFill>
                  <a:srgbClr val="FF0000"/>
                </a:solidFill>
                <a:hlinkClick r:id="rId5"/>
              </a:rPr>
              <a:t>mucoepidermoid</a:t>
            </a:r>
            <a:r>
              <a:rPr lang="en-US" dirty="0" smtClean="0">
                <a:solidFill>
                  <a:srgbClr val="FF0000"/>
                </a:solidFill>
                <a:hlinkClick r:id="rId5"/>
              </a:rPr>
              <a:t> </a:t>
            </a:r>
            <a:r>
              <a:rPr lang="en-US" dirty="0">
                <a:solidFill>
                  <a:srgbClr val="FF0000"/>
                </a:solidFill>
                <a:hlinkClick r:id="rId5"/>
              </a:rPr>
              <a:t>carcinoma</a:t>
            </a:r>
            <a:r>
              <a:rPr lang="en-US" dirty="0">
                <a:solidFill>
                  <a:srgbClr val="FF0000"/>
                </a:solidFill>
              </a:rPr>
              <a:t> </a:t>
            </a:r>
            <a:endParaRPr lang="en-US" dirty="0" smtClean="0">
              <a:solidFill>
                <a:srgbClr val="FF0000"/>
              </a:solidFill>
            </a:endParaRPr>
          </a:p>
          <a:p>
            <a:pPr lvl="1"/>
            <a:r>
              <a:rPr lang="en-US" b="1" dirty="0" smtClean="0">
                <a:solidFill>
                  <a:srgbClr val="FF0000"/>
                </a:solidFill>
                <a:hlinkClick r:id="rId6"/>
              </a:rPr>
              <a:t>squamous </a:t>
            </a:r>
            <a:r>
              <a:rPr lang="en-US" b="1" dirty="0">
                <a:solidFill>
                  <a:srgbClr val="FF0000"/>
                </a:solidFill>
                <a:hlinkClick r:id="rId6"/>
              </a:rPr>
              <a:t>cell carcinoma</a:t>
            </a:r>
            <a:r>
              <a:rPr lang="en-US" b="1" dirty="0">
                <a:solidFill>
                  <a:srgbClr val="FF0000"/>
                </a:solidFill>
              </a:rPr>
              <a:t> </a:t>
            </a:r>
            <a:endParaRPr lang="en-US" b="1" dirty="0" smtClean="0">
              <a:solidFill>
                <a:srgbClr val="FF0000"/>
              </a:solidFill>
            </a:endParaRPr>
          </a:p>
          <a:p>
            <a:pPr lvl="1"/>
            <a:r>
              <a:rPr lang="en-US" dirty="0" err="1" smtClean="0">
                <a:solidFill>
                  <a:srgbClr val="FF0000"/>
                </a:solidFill>
                <a:hlinkClick r:id="rId7"/>
              </a:rPr>
              <a:t>verrucous</a:t>
            </a:r>
            <a:r>
              <a:rPr lang="en-US" dirty="0" smtClean="0">
                <a:solidFill>
                  <a:srgbClr val="FF0000"/>
                </a:solidFill>
                <a:hlinkClick r:id="rId7"/>
              </a:rPr>
              <a:t> </a:t>
            </a:r>
            <a:r>
              <a:rPr lang="en-US" dirty="0">
                <a:solidFill>
                  <a:srgbClr val="FF0000"/>
                </a:solidFill>
                <a:hlinkClick r:id="rId7"/>
              </a:rPr>
              <a:t>carcinoma</a:t>
            </a:r>
            <a:r>
              <a:rPr lang="en-US" dirty="0">
                <a:solidFill>
                  <a:srgbClr val="FF0000"/>
                </a:solidFill>
              </a:rPr>
              <a:t> </a:t>
            </a:r>
          </a:p>
        </p:txBody>
      </p:sp>
    </p:spTree>
    <p:extLst>
      <p:ext uri="{BB962C8B-B14F-4D97-AF65-F5344CB8AC3E}">
        <p14:creationId xmlns:p14="http://schemas.microsoft.com/office/powerpoint/2010/main" val="3051622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3">
                                            <p:txEl>
                                              <p:pRg st="1" end="1"/>
                                            </p:txEl>
                                          </p:spTgt>
                                        </p:tgtEl>
                                        <p:attrNameLst>
                                          <p:attrName>style.color</p:attrName>
                                        </p:attrNameLst>
                                      </p:cBhvr>
                                      <p:to>
                                        <a:schemeClr val="bg1"/>
                                      </p:to>
                                    </p:animClr>
                                    <p:animClr clrSpc="rgb" dir="cw">
                                      <p:cBhvr>
                                        <p:cTn id="7" dur="250" autoRev="1" fill="remove"/>
                                        <p:tgtEl>
                                          <p:spTgt spid="3">
                                            <p:txEl>
                                              <p:pRg st="1" end="1"/>
                                            </p:txEl>
                                          </p:spTgt>
                                        </p:tgtEl>
                                        <p:attrNameLst>
                                          <p:attrName>fillcolor</p:attrName>
                                        </p:attrNameLst>
                                      </p:cBhvr>
                                      <p:to>
                                        <a:schemeClr val="bg1"/>
                                      </p:to>
                                    </p:animClr>
                                    <p:set>
                                      <p:cBhvr>
                                        <p:cTn id="8" dur="250" autoRev="1" fill="remove"/>
                                        <p:tgtEl>
                                          <p:spTgt spid="3">
                                            <p:txEl>
                                              <p:pRg st="1" end="1"/>
                                            </p:txEl>
                                          </p:spTgt>
                                        </p:tgtEl>
                                        <p:attrNameLst>
                                          <p:attrName>fill.type</p:attrName>
                                        </p:attrNameLst>
                                      </p:cBhvr>
                                      <p:to>
                                        <p:strVal val="solid"/>
                                      </p:to>
                                    </p:set>
                                    <p:set>
                                      <p:cBhvr>
                                        <p:cTn id="9" dur="250" autoRev="1" fill="remove"/>
                                        <p:tgtEl>
                                          <p:spTgt spid="3">
                                            <p:txEl>
                                              <p:pRg st="1" end="1"/>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remove" nodeType="clickEffect">
                                  <p:stCondLst>
                                    <p:cond delay="0"/>
                                  </p:stCondLst>
                                  <p:childTnLst>
                                    <p:animClr clrSpc="rgb" dir="cw">
                                      <p:cBhvr override="childStyle">
                                        <p:cTn id="13" dur="250" autoRev="1" fill="remove"/>
                                        <p:tgtEl>
                                          <p:spTgt spid="3">
                                            <p:txEl>
                                              <p:pRg st="5" end="5"/>
                                            </p:txEl>
                                          </p:spTgt>
                                        </p:tgtEl>
                                        <p:attrNameLst>
                                          <p:attrName>style.color</p:attrName>
                                        </p:attrNameLst>
                                      </p:cBhvr>
                                      <p:to>
                                        <a:schemeClr val="bg1"/>
                                      </p:to>
                                    </p:animClr>
                                    <p:animClr clrSpc="rgb" dir="cw">
                                      <p:cBhvr>
                                        <p:cTn id="14" dur="250" autoRev="1" fill="remove"/>
                                        <p:tgtEl>
                                          <p:spTgt spid="3">
                                            <p:txEl>
                                              <p:pRg st="5" end="5"/>
                                            </p:txEl>
                                          </p:spTgt>
                                        </p:tgtEl>
                                        <p:attrNameLst>
                                          <p:attrName>fillcolor</p:attrName>
                                        </p:attrNameLst>
                                      </p:cBhvr>
                                      <p:to>
                                        <a:schemeClr val="bg1"/>
                                      </p:to>
                                    </p:animClr>
                                    <p:set>
                                      <p:cBhvr>
                                        <p:cTn id="15" dur="250" autoRev="1" fill="remove"/>
                                        <p:tgtEl>
                                          <p:spTgt spid="3">
                                            <p:txEl>
                                              <p:pRg st="5" end="5"/>
                                            </p:txEl>
                                          </p:spTgt>
                                        </p:tgtEl>
                                        <p:attrNameLst>
                                          <p:attrName>fill.type</p:attrName>
                                        </p:attrNameLst>
                                      </p:cBhvr>
                                      <p:to>
                                        <p:strVal val="solid"/>
                                      </p:to>
                                    </p:set>
                                    <p:set>
                                      <p:cBhvr>
                                        <p:cTn id="16" dur="250" autoRev="1" fill="remove"/>
                                        <p:tgtEl>
                                          <p:spTgt spid="3">
                                            <p:txEl>
                                              <p:pRg st="5" end="5"/>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sp>
        <p:nvSpPr>
          <p:cNvPr id="4" name="Content Placeholder 3"/>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r>
              <a:rPr lang="en-US" b="1" dirty="0"/>
              <a:t>Positive stains</a:t>
            </a:r>
          </a:p>
          <a:p>
            <a:pPr lvl="1"/>
            <a:r>
              <a:rPr lang="en-US" dirty="0">
                <a:hlinkClick r:id="rId2"/>
              </a:rPr>
              <a:t>S100</a:t>
            </a:r>
            <a:r>
              <a:rPr lang="en-US" dirty="0"/>
              <a:t> (nuclear and cytoplasmic) </a:t>
            </a:r>
          </a:p>
          <a:p>
            <a:pPr lvl="1"/>
            <a:r>
              <a:rPr lang="en-US" dirty="0">
                <a:hlinkClick r:id="rId3"/>
              </a:rPr>
              <a:t>SOX10</a:t>
            </a:r>
            <a:r>
              <a:rPr lang="en-US" dirty="0"/>
              <a:t> (nuclear) </a:t>
            </a:r>
          </a:p>
          <a:p>
            <a:pPr lvl="1"/>
            <a:r>
              <a:rPr lang="en-US" dirty="0" err="1">
                <a:hlinkClick r:id="rId4"/>
              </a:rPr>
              <a:t>MelanA</a:t>
            </a:r>
            <a:r>
              <a:rPr lang="en-US" dirty="0">
                <a:hlinkClick r:id="rId4"/>
              </a:rPr>
              <a:t> / MART1</a:t>
            </a:r>
            <a:r>
              <a:rPr lang="en-US" dirty="0"/>
              <a:t> (cytoplasmic) </a:t>
            </a:r>
          </a:p>
          <a:p>
            <a:pPr lvl="1"/>
            <a:r>
              <a:rPr lang="en-US" dirty="0">
                <a:hlinkClick r:id="rId5"/>
              </a:rPr>
              <a:t>HMB45</a:t>
            </a:r>
            <a:r>
              <a:rPr lang="en-US" dirty="0"/>
              <a:t> (cytoplasmic) </a:t>
            </a:r>
          </a:p>
          <a:p>
            <a:pPr lvl="1"/>
            <a:r>
              <a:rPr lang="en-US" dirty="0" err="1">
                <a:hlinkClick r:id="rId6"/>
              </a:rPr>
              <a:t>Tyrosinase</a:t>
            </a:r>
            <a:r>
              <a:rPr lang="en-US" dirty="0"/>
              <a:t> (cytoplasmic) </a:t>
            </a:r>
          </a:p>
          <a:p>
            <a:pPr lvl="1"/>
            <a:r>
              <a:rPr lang="en-US" dirty="0" err="1">
                <a:hlinkClick r:id="rId7"/>
              </a:rPr>
              <a:t>MiTF</a:t>
            </a:r>
            <a:r>
              <a:rPr lang="en-US" dirty="0"/>
              <a:t> (nuclear) </a:t>
            </a:r>
          </a:p>
          <a:p>
            <a:pPr lvl="1"/>
            <a:r>
              <a:rPr lang="en-US" dirty="0">
                <a:hlinkClick r:id="rId8"/>
              </a:rPr>
              <a:t>PRAME</a:t>
            </a:r>
            <a:r>
              <a:rPr lang="en-US" dirty="0"/>
              <a:t> (nuclear) (</a:t>
            </a:r>
            <a:r>
              <a:rPr lang="en-US" dirty="0">
                <a:hlinkClick r:id="rId9"/>
              </a:rPr>
              <a:t>Am J </a:t>
            </a:r>
            <a:r>
              <a:rPr lang="en-US" dirty="0" err="1">
                <a:hlinkClick r:id="rId9"/>
              </a:rPr>
              <a:t>Surg</a:t>
            </a:r>
            <a:r>
              <a:rPr lang="en-US" dirty="0">
                <a:hlinkClick r:id="rId9"/>
              </a:rPr>
              <a:t> </a:t>
            </a:r>
            <a:r>
              <a:rPr lang="en-US" dirty="0" err="1">
                <a:hlinkClick r:id="rId9"/>
              </a:rPr>
              <a:t>Pathol</a:t>
            </a:r>
            <a:r>
              <a:rPr lang="en-US" dirty="0">
                <a:hlinkClick r:id="rId9"/>
              </a:rPr>
              <a:t> 2018;42:1456</a:t>
            </a:r>
            <a:r>
              <a:rPr lang="en-US" dirty="0"/>
              <a:t>) </a:t>
            </a:r>
          </a:p>
          <a:p>
            <a:pPr lvl="1"/>
            <a:r>
              <a:rPr lang="en-US" b="1" dirty="0"/>
              <a:t>PNL2</a:t>
            </a:r>
            <a:r>
              <a:rPr lang="en-US" dirty="0"/>
              <a:t> (cytoplasmic) (</a:t>
            </a:r>
            <a:r>
              <a:rPr lang="en-US" dirty="0">
                <a:hlinkClick r:id="rId10"/>
              </a:rPr>
              <a:t>Mod </a:t>
            </a:r>
            <a:r>
              <a:rPr lang="en-US" dirty="0" err="1">
                <a:hlinkClick r:id="rId10"/>
              </a:rPr>
              <a:t>Pathol</a:t>
            </a:r>
            <a:r>
              <a:rPr lang="en-US" dirty="0">
                <a:hlinkClick r:id="rId10"/>
              </a:rPr>
              <a:t> 2003;16:481</a:t>
            </a:r>
            <a:r>
              <a:rPr lang="en-US" dirty="0"/>
              <a:t>) </a:t>
            </a:r>
          </a:p>
          <a:p>
            <a:pPr lvl="1"/>
            <a:r>
              <a:rPr lang="en-US" b="1" dirty="0"/>
              <a:t>KBA62</a:t>
            </a:r>
            <a:r>
              <a:rPr lang="en-US" dirty="0"/>
              <a:t> (cytoplasmic) (</a:t>
            </a:r>
            <a:r>
              <a:rPr lang="en-US" dirty="0">
                <a:hlinkClick r:id="rId11"/>
              </a:rPr>
              <a:t>Am J </a:t>
            </a:r>
            <a:r>
              <a:rPr lang="en-US" dirty="0" err="1">
                <a:hlinkClick r:id="rId11"/>
              </a:rPr>
              <a:t>Surg</a:t>
            </a:r>
            <a:r>
              <a:rPr lang="en-US" dirty="0">
                <a:hlinkClick r:id="rId11"/>
              </a:rPr>
              <a:t> </a:t>
            </a:r>
            <a:r>
              <a:rPr lang="en-US" dirty="0" err="1">
                <a:hlinkClick r:id="rId11"/>
              </a:rPr>
              <a:t>Pathol</a:t>
            </a:r>
            <a:r>
              <a:rPr lang="en-US" dirty="0">
                <a:hlinkClick r:id="rId11"/>
              </a:rPr>
              <a:t> 2012;36:265</a:t>
            </a:r>
            <a:r>
              <a:rPr lang="en-US" dirty="0"/>
              <a:t>) </a:t>
            </a:r>
          </a:p>
          <a:p>
            <a:pPr lvl="1"/>
            <a:r>
              <a:rPr lang="en-US" dirty="0">
                <a:hlinkClick r:id="rId12"/>
              </a:rPr>
              <a:t>Ki67 / MIB1</a:t>
            </a:r>
            <a:r>
              <a:rPr lang="en-US" dirty="0"/>
              <a:t> &gt; 10% (benign melanocytic nevi &lt; 2%) </a:t>
            </a:r>
          </a:p>
        </p:txBody>
      </p:sp>
      <p:sp>
        <p:nvSpPr>
          <p:cNvPr id="5" name="Content Placeholder 4"/>
          <p:cNvSpPr>
            <a:spLocks noGrp="1"/>
          </p:cNvSpPr>
          <p:nvPr>
            <p:ph sz="half" idx="2"/>
          </p:nvPr>
        </p:nvSpPr>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r>
              <a:rPr lang="en-US" b="1" dirty="0"/>
              <a:t>Negative stains</a:t>
            </a:r>
          </a:p>
          <a:p>
            <a:pPr lvl="1"/>
            <a:r>
              <a:rPr lang="en-US" dirty="0">
                <a:hlinkClick r:id="rId13"/>
              </a:rPr>
              <a:t>p16</a:t>
            </a:r>
            <a:r>
              <a:rPr lang="en-US" dirty="0"/>
              <a:t> (nuclear loss in melanoma) </a:t>
            </a:r>
          </a:p>
          <a:p>
            <a:pPr lvl="1"/>
            <a:r>
              <a:rPr lang="en-US" dirty="0">
                <a:hlinkClick r:id="rId14"/>
              </a:rPr>
              <a:t>Cytokeratin</a:t>
            </a:r>
            <a:r>
              <a:rPr lang="en-US" dirty="0"/>
              <a:t> </a:t>
            </a:r>
          </a:p>
          <a:p>
            <a:pPr lvl="1"/>
            <a:r>
              <a:rPr lang="en-US" dirty="0">
                <a:hlinkClick r:id="rId15"/>
              </a:rPr>
              <a:t>CD34</a:t>
            </a:r>
            <a:r>
              <a:rPr lang="en-US" dirty="0"/>
              <a:t> </a:t>
            </a:r>
          </a:p>
          <a:p>
            <a:pPr lvl="1"/>
            <a:r>
              <a:rPr lang="en-US" dirty="0"/>
              <a:t>LCA marker (</a:t>
            </a:r>
            <a:r>
              <a:rPr lang="en-US" dirty="0">
                <a:hlinkClick r:id="rId16"/>
              </a:rPr>
              <a:t>CD45</a:t>
            </a:r>
            <a:r>
              <a:rPr lang="en-US" dirty="0"/>
              <a:t>) </a:t>
            </a:r>
          </a:p>
          <a:p>
            <a:pPr lvl="1"/>
            <a:r>
              <a:rPr lang="en-US" dirty="0">
                <a:hlinkClick r:id="rId17"/>
              </a:rPr>
              <a:t>CD68</a:t>
            </a:r>
            <a:r>
              <a:rPr lang="en-US" dirty="0"/>
              <a:t> </a:t>
            </a:r>
            <a:endParaRPr lang="en-US" dirty="0"/>
          </a:p>
        </p:txBody>
      </p:sp>
    </p:spTree>
    <p:extLst>
      <p:ext uri="{BB962C8B-B14F-4D97-AF65-F5344CB8AC3E}">
        <p14:creationId xmlns:p14="http://schemas.microsoft.com/office/powerpoint/2010/main" val="17857328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pic>
        <p:nvPicPr>
          <p:cNvPr id="5" name="Content Placeholder 4"/>
          <p:cNvPicPr>
            <a:picLocks noGrp="1"/>
          </p:cNvPicPr>
          <p:nvPr>
            <p:ph idx="1"/>
          </p:nvPr>
        </p:nvPicPr>
        <p:blipFill>
          <a:blip r:embed="rId2"/>
          <a:stretch>
            <a:fillRect/>
          </a:stretch>
        </p:blipFill>
        <p:spPr>
          <a:xfrm>
            <a:off x="259696" y="1929271"/>
            <a:ext cx="3657600" cy="2743200"/>
          </a:xfrm>
          <a:prstGeom prst="rect">
            <a:avLst/>
          </a:prstGeom>
        </p:spPr>
      </p:pic>
      <p:sp>
        <p:nvSpPr>
          <p:cNvPr id="6" name="Rectangle 5"/>
          <p:cNvSpPr/>
          <p:nvPr/>
        </p:nvSpPr>
        <p:spPr>
          <a:xfrm>
            <a:off x="259697" y="5105228"/>
            <a:ext cx="3657599" cy="954107"/>
          </a:xfrm>
          <a:prstGeom prst="rect">
            <a:avLst/>
          </a:prstGeom>
        </p:spPr>
        <p:txBody>
          <a:bodyPr wrap="square">
            <a:spAutoFit/>
          </a:bodyPr>
          <a:lstStyle/>
          <a:p>
            <a:pPr algn="ctr"/>
            <a:r>
              <a:rPr lang="en-US" sz="1400" dirty="0"/>
              <a:t>Strong and diffuse cytoplasmic expression of </a:t>
            </a:r>
            <a:r>
              <a:rPr lang="en-US" sz="1400" dirty="0" err="1"/>
              <a:t>MelanA</a:t>
            </a:r>
            <a:r>
              <a:rPr lang="en-US" sz="1400" dirty="0"/>
              <a:t> / MART1 highlights the melanocytes obscured by a dense lymphocytic infiltrate in the conventional H&amp;E slide (10x).</a:t>
            </a:r>
          </a:p>
        </p:txBody>
      </p:sp>
      <p:pic>
        <p:nvPicPr>
          <p:cNvPr id="7" name="Picture 6"/>
          <p:cNvPicPr>
            <a:picLocks/>
          </p:cNvPicPr>
          <p:nvPr/>
        </p:nvPicPr>
        <p:blipFill>
          <a:blip r:embed="rId3"/>
          <a:stretch>
            <a:fillRect/>
          </a:stretch>
        </p:blipFill>
        <p:spPr>
          <a:xfrm>
            <a:off x="4340777" y="1929271"/>
            <a:ext cx="3657600" cy="2743200"/>
          </a:xfrm>
          <a:prstGeom prst="rect">
            <a:avLst/>
          </a:prstGeom>
        </p:spPr>
      </p:pic>
      <p:sp>
        <p:nvSpPr>
          <p:cNvPr id="8" name="Rectangle 7"/>
          <p:cNvSpPr/>
          <p:nvPr/>
        </p:nvSpPr>
        <p:spPr>
          <a:xfrm>
            <a:off x="4340778" y="5108398"/>
            <a:ext cx="3657600" cy="1169551"/>
          </a:xfrm>
          <a:prstGeom prst="rect">
            <a:avLst/>
          </a:prstGeom>
        </p:spPr>
        <p:txBody>
          <a:bodyPr wrap="square">
            <a:spAutoFit/>
          </a:bodyPr>
          <a:lstStyle/>
          <a:p>
            <a:pPr algn="ctr"/>
            <a:r>
              <a:rPr lang="en-US" sz="1400" dirty="0"/>
              <a:t>Nuclear and cytoplasmic staining of S100 protein is helpful in this undifferentiated invasive melanoma with loss of </a:t>
            </a:r>
            <a:r>
              <a:rPr lang="en-US" sz="1400" dirty="0" err="1"/>
              <a:t>MelanA</a:t>
            </a:r>
            <a:r>
              <a:rPr lang="en-US" sz="1400" dirty="0"/>
              <a:t> and HMB45 markers. Note the </a:t>
            </a:r>
            <a:r>
              <a:rPr lang="en-US" sz="1400" dirty="0" err="1"/>
              <a:t>perineural</a:t>
            </a:r>
            <a:r>
              <a:rPr lang="en-US" sz="1400" dirty="0"/>
              <a:t> invasion in the center (9x).</a:t>
            </a:r>
          </a:p>
        </p:txBody>
      </p:sp>
      <p:pic>
        <p:nvPicPr>
          <p:cNvPr id="9" name="Picture 8"/>
          <p:cNvPicPr>
            <a:picLocks/>
          </p:cNvPicPr>
          <p:nvPr/>
        </p:nvPicPr>
        <p:blipFill>
          <a:blip r:embed="rId4"/>
          <a:stretch>
            <a:fillRect/>
          </a:stretch>
        </p:blipFill>
        <p:spPr>
          <a:xfrm>
            <a:off x="8295245" y="1929271"/>
            <a:ext cx="3657600" cy="2743200"/>
          </a:xfrm>
          <a:prstGeom prst="rect">
            <a:avLst/>
          </a:prstGeom>
        </p:spPr>
      </p:pic>
      <p:sp>
        <p:nvSpPr>
          <p:cNvPr id="10" name="Rectangle 9"/>
          <p:cNvSpPr/>
          <p:nvPr/>
        </p:nvSpPr>
        <p:spPr>
          <a:xfrm>
            <a:off x="8295244" y="5112288"/>
            <a:ext cx="3657601" cy="523220"/>
          </a:xfrm>
          <a:prstGeom prst="rect">
            <a:avLst/>
          </a:prstGeom>
        </p:spPr>
        <p:txBody>
          <a:bodyPr wrap="square">
            <a:spAutoFit/>
          </a:bodyPr>
          <a:lstStyle/>
          <a:p>
            <a:pPr algn="ctr"/>
            <a:r>
              <a:rPr lang="en-US" sz="1400" dirty="0"/>
              <a:t>Invasive cutaneous melanoma: strong cytoplasmic positivity on HMB45 stain.</a:t>
            </a:r>
          </a:p>
        </p:txBody>
      </p:sp>
    </p:spTree>
    <p:extLst>
      <p:ext uri="{BB962C8B-B14F-4D97-AF65-F5344CB8AC3E}">
        <p14:creationId xmlns:p14="http://schemas.microsoft.com/office/powerpoint/2010/main" val="23044698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Melanoma -</a:t>
            </a:r>
            <a:r>
              <a:rPr lang="en-US" dirty="0" smtClean="0"/>
              <a:t> </a:t>
            </a:r>
            <a:r>
              <a:rPr lang="en-US" b="1" dirty="0"/>
              <a:t>Molecular / </a:t>
            </a:r>
            <a:r>
              <a:rPr lang="en-US" b="1" dirty="0" err="1"/>
              <a:t>cytogenetics</a:t>
            </a:r>
            <a:r>
              <a:rPr lang="en-US" b="1" dirty="0"/>
              <a:t> description</a:t>
            </a:r>
            <a:br>
              <a:rPr lang="en-US" b="1" dirty="0"/>
            </a:br>
            <a:endParaRPr lang="en-US" b="1" dirty="0"/>
          </a:p>
        </p:txBody>
      </p:sp>
      <p:sp>
        <p:nvSpPr>
          <p:cNvPr id="3" name="Content Placeholder 2"/>
          <p:cNvSpPr>
            <a:spLocks noGrp="1"/>
          </p:cNvSpPr>
          <p:nvPr>
            <p:ph idx="1"/>
          </p:nvPr>
        </p:nvSpPr>
        <p:spPr/>
        <p:txBody>
          <a:bodyPr>
            <a:normAutofit fontScale="62500" lnSpcReduction="20000"/>
          </a:bodyPr>
          <a:lstStyle/>
          <a:p>
            <a:r>
              <a:rPr lang="en-US" dirty="0" smtClean="0"/>
              <a:t>Molecular </a:t>
            </a:r>
            <a:r>
              <a:rPr lang="en-US" dirty="0"/>
              <a:t>alterations do not constitute proof of malignancy per se and have to be interpreted in light of the clinical and histological findings </a:t>
            </a:r>
          </a:p>
          <a:p>
            <a:r>
              <a:rPr lang="en-US" dirty="0"/>
              <a:t>In contrast with benign nevi, melanomas harbor multiple chromosomal copy number aberrations </a:t>
            </a:r>
          </a:p>
          <a:p>
            <a:pPr lvl="1"/>
            <a:r>
              <a:rPr lang="en-US" dirty="0"/>
              <a:t>Main chromosomal copy number aberrations (detected by FISH, comparative genomic hybridization [CGH], array CGH and single nucleotide polymorphism array) </a:t>
            </a:r>
          </a:p>
          <a:p>
            <a:pPr lvl="2"/>
            <a:r>
              <a:rPr lang="en-US" dirty="0"/>
              <a:t>Gain: 6p, 7q, 17q, 20q, 4q, 8q, 1q, 11q </a:t>
            </a:r>
          </a:p>
          <a:p>
            <a:pPr lvl="2"/>
            <a:r>
              <a:rPr lang="en-US" dirty="0"/>
              <a:t>Loss: 9p21, 10, 21q </a:t>
            </a:r>
          </a:p>
          <a:p>
            <a:r>
              <a:rPr lang="en-US" dirty="0"/>
              <a:t>Main genetic driver alterations (detected by PCR, Sanger and next generation sequencing) </a:t>
            </a:r>
          </a:p>
          <a:p>
            <a:pPr lvl="1"/>
            <a:r>
              <a:rPr lang="en-US" i="1" dirty="0"/>
              <a:t>BRAF, NRAS, NF1, KIT</a:t>
            </a:r>
            <a:r>
              <a:rPr lang="en-US" dirty="0"/>
              <a:t> (</a:t>
            </a:r>
            <a:r>
              <a:rPr lang="en-US" dirty="0">
                <a:hlinkClick r:id="rId2"/>
              </a:rPr>
              <a:t>Cell 2015;161:1681</a:t>
            </a:r>
            <a:r>
              <a:rPr lang="en-US" dirty="0"/>
              <a:t>) </a:t>
            </a:r>
          </a:p>
          <a:p>
            <a:pPr lvl="1"/>
            <a:r>
              <a:rPr lang="en-US" dirty="0"/>
              <a:t>Telomerase reverse transcriptase promoter (</a:t>
            </a:r>
            <a:r>
              <a:rPr lang="en-US" i="1" dirty="0"/>
              <a:t>TERT</a:t>
            </a:r>
            <a:r>
              <a:rPr lang="en-US" dirty="0"/>
              <a:t>-p) (</a:t>
            </a:r>
            <a:r>
              <a:rPr lang="en-US" dirty="0" err="1">
                <a:hlinkClick r:id="rId3"/>
              </a:rPr>
              <a:t>Sci</a:t>
            </a:r>
            <a:r>
              <a:rPr lang="en-US" dirty="0">
                <a:hlinkClick r:id="rId3"/>
              </a:rPr>
              <a:t> Rep 2015;5:11200</a:t>
            </a:r>
            <a:r>
              <a:rPr lang="en-US" dirty="0"/>
              <a:t>) </a:t>
            </a:r>
          </a:p>
          <a:p>
            <a:pPr lvl="1"/>
            <a:r>
              <a:rPr lang="en-US" i="1" dirty="0"/>
              <a:t>CDKN2A, PTEN, TP53</a:t>
            </a:r>
            <a:r>
              <a:rPr lang="en-US" dirty="0"/>
              <a:t> </a:t>
            </a:r>
          </a:p>
          <a:p>
            <a:r>
              <a:rPr lang="en-US" dirty="0"/>
              <a:t>Generally high tumor mutational burden (TMB &gt; 10 </a:t>
            </a:r>
            <a:r>
              <a:rPr lang="en-US" dirty="0" err="1"/>
              <a:t>mut</a:t>
            </a:r>
            <a:r>
              <a:rPr lang="en-US" dirty="0"/>
              <a:t>/Mb) </a:t>
            </a:r>
          </a:p>
          <a:p>
            <a:r>
              <a:rPr lang="en-US" dirty="0"/>
              <a:t>Gene expression profile (GEP), mRNA expression level of </a:t>
            </a:r>
            <a:r>
              <a:rPr lang="en-US" dirty="0" err="1"/>
              <a:t>uveal</a:t>
            </a:r>
            <a:r>
              <a:rPr lang="en-US" dirty="0"/>
              <a:t> and cutaneous melanoma related genes (</a:t>
            </a:r>
            <a:r>
              <a:rPr lang="en-US" dirty="0">
                <a:hlinkClick r:id="rId4"/>
              </a:rPr>
              <a:t>Cancer Res 2004;64:7205</a:t>
            </a:r>
            <a:r>
              <a:rPr lang="en-US" dirty="0"/>
              <a:t>, </a:t>
            </a:r>
            <a:r>
              <a:rPr lang="en-US" dirty="0" err="1">
                <a:hlinkClick r:id="rId5"/>
              </a:rPr>
              <a:t>Clin</a:t>
            </a:r>
            <a:r>
              <a:rPr lang="en-US" dirty="0">
                <a:hlinkClick r:id="rId5"/>
              </a:rPr>
              <a:t> Cancer Res 2015;21:175</a:t>
            </a:r>
            <a:r>
              <a:rPr lang="en-US" dirty="0"/>
              <a:t>): </a:t>
            </a:r>
          </a:p>
          <a:p>
            <a:pPr lvl="1"/>
            <a:r>
              <a:rPr lang="en-US" i="1" dirty="0"/>
              <a:t>PRAME</a:t>
            </a:r>
            <a:r>
              <a:rPr lang="en-US" dirty="0"/>
              <a:t> </a:t>
            </a:r>
          </a:p>
          <a:p>
            <a:pPr lvl="1"/>
            <a:r>
              <a:rPr lang="en-US" i="1" dirty="0"/>
              <a:t>S100A9</a:t>
            </a:r>
            <a:r>
              <a:rPr lang="en-US" dirty="0"/>
              <a:t> component </a:t>
            </a:r>
          </a:p>
          <a:p>
            <a:pPr lvl="1"/>
            <a:r>
              <a:rPr lang="en-US" dirty="0"/>
              <a:t>8 immune related genes </a:t>
            </a:r>
          </a:p>
          <a:p>
            <a:pPr lvl="1"/>
            <a:r>
              <a:rPr lang="en-US" dirty="0"/>
              <a:t>9 housekeeping genes </a:t>
            </a:r>
          </a:p>
        </p:txBody>
      </p:sp>
    </p:spTree>
    <p:extLst>
      <p:ext uri="{BB962C8B-B14F-4D97-AF65-F5344CB8AC3E}">
        <p14:creationId xmlns:p14="http://schemas.microsoft.com/office/powerpoint/2010/main" val="8168222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Melanoma</a:t>
            </a:r>
            <a:endParaRPr lang="en-US" b="1" dirty="0"/>
          </a:p>
        </p:txBody>
      </p:sp>
      <p:sp>
        <p:nvSpPr>
          <p:cNvPr id="3" name="Content Placeholder 2"/>
          <p:cNvSpPr>
            <a:spLocks noGrp="1"/>
          </p:cNvSpPr>
          <p:nvPr>
            <p:ph idx="1"/>
          </p:nvPr>
        </p:nvSpPr>
        <p:spPr/>
        <p:txBody>
          <a:bodyPr>
            <a:normAutofit fontScale="77500" lnSpcReduction="20000"/>
          </a:bodyPr>
          <a:lstStyle/>
          <a:p>
            <a:r>
              <a:rPr lang="en-US" dirty="0"/>
              <a:t>Sample pathology report</a:t>
            </a:r>
          </a:p>
          <a:p>
            <a:r>
              <a:rPr lang="en-US" dirty="0"/>
              <a:t>Trunk, excisional biopsy: </a:t>
            </a:r>
          </a:p>
          <a:p>
            <a:pPr lvl="1"/>
            <a:r>
              <a:rPr lang="en-US" dirty="0"/>
              <a:t>Invasive melanoma, superficial spreading melanoma subtype </a:t>
            </a:r>
          </a:p>
          <a:p>
            <a:pPr lvl="1"/>
            <a:r>
              <a:rPr lang="en-US" dirty="0"/>
              <a:t>Macroscopic: Skin ellipse 1.3 x 0.7 x 0.4 cm. On the surface, elevated darkly pigmented lesion 0.7 x 0.5 cm. The entire lesion submitted. </a:t>
            </a:r>
          </a:p>
          <a:p>
            <a:pPr lvl="1"/>
            <a:r>
              <a:rPr lang="en-US" dirty="0"/>
              <a:t>Growth phase: vertical </a:t>
            </a:r>
          </a:p>
          <a:p>
            <a:pPr lvl="1"/>
            <a:r>
              <a:rPr lang="en-US" dirty="0" err="1"/>
              <a:t>Breslow</a:t>
            </a:r>
            <a:r>
              <a:rPr lang="en-US" dirty="0"/>
              <a:t> depth: 1.6 mm </a:t>
            </a:r>
          </a:p>
          <a:p>
            <a:pPr lvl="1"/>
            <a:r>
              <a:rPr lang="en-US" dirty="0"/>
              <a:t>Ulceration: absent </a:t>
            </a:r>
          </a:p>
          <a:p>
            <a:pPr lvl="1"/>
            <a:r>
              <a:rPr lang="en-US" dirty="0"/>
              <a:t>Dermal mitotic rate (mitoses/mm²): 2 </a:t>
            </a:r>
          </a:p>
          <a:p>
            <a:pPr lvl="1"/>
            <a:r>
              <a:rPr lang="en-US" dirty="0"/>
              <a:t>Regression: absent </a:t>
            </a:r>
          </a:p>
          <a:p>
            <a:pPr lvl="1"/>
            <a:r>
              <a:rPr lang="en-US" dirty="0" err="1"/>
              <a:t>Neurotropism</a:t>
            </a:r>
            <a:r>
              <a:rPr lang="en-US" dirty="0"/>
              <a:t>: absent </a:t>
            </a:r>
          </a:p>
          <a:p>
            <a:pPr lvl="1"/>
            <a:r>
              <a:rPr lang="en-US" dirty="0"/>
              <a:t>Lymphatic invasion: absent </a:t>
            </a:r>
          </a:p>
          <a:p>
            <a:pPr lvl="1"/>
            <a:r>
              <a:rPr lang="en-US" dirty="0"/>
              <a:t>Microsatellites: absent </a:t>
            </a:r>
          </a:p>
          <a:p>
            <a:pPr lvl="1"/>
            <a:r>
              <a:rPr lang="en-US" dirty="0"/>
              <a:t>Tumor infiltrating lymphocytes (TILs): present (</a:t>
            </a:r>
            <a:r>
              <a:rPr lang="en-US" dirty="0" err="1"/>
              <a:t>nonbrisk</a:t>
            </a:r>
            <a:r>
              <a:rPr lang="en-US" dirty="0"/>
              <a:t>) </a:t>
            </a:r>
          </a:p>
          <a:p>
            <a:pPr lvl="1"/>
            <a:r>
              <a:rPr lang="en-US" dirty="0"/>
              <a:t>Margin: minimal distance to the nearest peripheral margin 4 mm </a:t>
            </a:r>
          </a:p>
          <a:p>
            <a:pPr lvl="1"/>
            <a:r>
              <a:rPr lang="en-US" dirty="0"/>
              <a:t>TNM staging: pT2a; N: x; M: x </a:t>
            </a:r>
          </a:p>
        </p:txBody>
      </p:sp>
    </p:spTree>
    <p:extLst>
      <p:ext uri="{BB962C8B-B14F-4D97-AF65-F5344CB8AC3E}">
        <p14:creationId xmlns:p14="http://schemas.microsoft.com/office/powerpoint/2010/main" val="8476829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a:spLocks noGrp="1"/>
          </p:cNvSpPr>
          <p:nvPr>
            <p:ph type="ctrTitle"/>
          </p:nvPr>
        </p:nvSpPr>
        <p:spPr>
          <a:xfrm>
            <a:off x="1631576" y="1810194"/>
            <a:ext cx="9144000" cy="2877715"/>
          </a:xfrm>
        </p:spPr>
        <p:txBody>
          <a:bodyPr>
            <a:normAutofit fontScale="90000"/>
          </a:bodyPr>
          <a:lstStyle/>
          <a:p>
            <a:r>
              <a:rPr lang="en-US" sz="5200" b="1" spc="-40" dirty="0" smtClean="0">
                <a:solidFill>
                  <a:srgbClr val="002060"/>
                </a:solidFill>
                <a:latin typeface="Times New Roman"/>
                <a:cs typeface="Times New Roman"/>
              </a:rPr>
              <a:t>Surgical Pathology</a:t>
            </a:r>
            <a:r>
              <a:rPr lang="en-US" sz="5200" b="1" dirty="0" smtClean="0">
                <a:solidFill>
                  <a:srgbClr val="002060"/>
                </a:solidFill>
                <a:latin typeface="Times New Roman"/>
                <a:cs typeface="Times New Roman"/>
              </a:rPr>
              <a:t/>
            </a:r>
            <a:br>
              <a:rPr lang="en-US" sz="5200" b="1" dirty="0" smtClean="0">
                <a:solidFill>
                  <a:srgbClr val="002060"/>
                </a:solidFill>
                <a:latin typeface="Times New Roman"/>
                <a:cs typeface="Times New Roman"/>
              </a:rPr>
            </a:br>
            <a:r>
              <a:rPr lang="sr-Latn-RS" sz="5200" b="1" dirty="0" smtClean="0">
                <a:solidFill>
                  <a:srgbClr val="002060"/>
                </a:solidFill>
                <a:latin typeface="Times New Roman"/>
                <a:cs typeface="Times New Roman"/>
              </a:rPr>
              <a:t>o</a:t>
            </a:r>
            <a:r>
              <a:rPr lang="en-US" sz="5200" b="1" dirty="0" smtClean="0">
                <a:solidFill>
                  <a:srgbClr val="002060"/>
                </a:solidFill>
                <a:latin typeface="Times New Roman"/>
                <a:cs typeface="Times New Roman"/>
              </a:rPr>
              <a:t>f</a:t>
            </a:r>
            <a:r>
              <a:rPr lang="sr-Latn-RS" sz="5200" b="1" dirty="0" smtClean="0">
                <a:solidFill>
                  <a:srgbClr val="002060"/>
                </a:solidFill>
                <a:latin typeface="Times New Roman"/>
                <a:cs typeface="Times New Roman"/>
              </a:rPr>
              <a:t> </a:t>
            </a:r>
            <a:r>
              <a:rPr lang="en-US" sz="5200" b="1" dirty="0" smtClean="0">
                <a:solidFill>
                  <a:srgbClr val="002060"/>
                </a:solidFill>
                <a:latin typeface="Times New Roman"/>
                <a:cs typeface="Times New Roman"/>
              </a:rPr>
              <a:t>Tumors of Soft Tissues, </a:t>
            </a:r>
            <a:r>
              <a:rPr lang="en-US" sz="5200" b="1" dirty="0" err="1" smtClean="0">
                <a:solidFill>
                  <a:srgbClr val="002060"/>
                </a:solidFill>
                <a:latin typeface="Times New Roman"/>
                <a:cs typeface="Times New Roman"/>
              </a:rPr>
              <a:t>Osteoarticular</a:t>
            </a:r>
            <a:r>
              <a:rPr lang="en-US" sz="5200" b="1" dirty="0" smtClean="0">
                <a:solidFill>
                  <a:srgbClr val="002060"/>
                </a:solidFill>
                <a:latin typeface="Times New Roman"/>
                <a:cs typeface="Times New Roman"/>
              </a:rPr>
              <a:t> System, Central, Autonomic, Peripheral System and </a:t>
            </a:r>
            <a:r>
              <a:rPr lang="en-US" sz="5200" b="1" dirty="0" err="1" smtClean="0">
                <a:solidFill>
                  <a:srgbClr val="002060"/>
                </a:solidFill>
                <a:latin typeface="Times New Roman"/>
                <a:cs typeface="Times New Roman"/>
              </a:rPr>
              <a:t>Neuroectodermal</a:t>
            </a:r>
            <a:r>
              <a:rPr lang="en-US" sz="5200" b="1" dirty="0" smtClean="0">
                <a:solidFill>
                  <a:srgbClr val="002060"/>
                </a:solidFill>
                <a:latin typeface="Times New Roman"/>
                <a:cs typeface="Times New Roman"/>
              </a:rPr>
              <a:t> Tumors</a:t>
            </a:r>
            <a:endParaRPr lang="en-US" sz="5200" b="1" dirty="0">
              <a:solidFill>
                <a:srgbClr val="002060"/>
              </a:solidFill>
            </a:endParaRPr>
          </a:p>
        </p:txBody>
      </p:sp>
      <p:sp>
        <p:nvSpPr>
          <p:cNvPr id="7" name="Subtitle 2"/>
          <p:cNvSpPr txBox="1">
            <a:spLocks/>
          </p:cNvSpPr>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Full Prof. </a:t>
            </a:r>
            <a:r>
              <a:rPr lang="en-US" b="1" dirty="0" err="1" smtClean="0">
                <a:solidFill>
                  <a:srgbClr val="002060"/>
                </a:solidFill>
                <a:latin typeface="Times New Roman" panose="02020603050405020304" pitchFamily="18" charset="0"/>
                <a:cs typeface="Times New Roman" panose="02020603050405020304" pitchFamily="18" charset="0"/>
              </a:rPr>
              <a:t>Milica</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Mijović</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00125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err="1">
                <a:latin typeface="Arial" panose="020B0604020202020204" pitchFamily="34" charset="0"/>
              </a:rPr>
              <a:t>Adipocytic</a:t>
            </a:r>
            <a:r>
              <a:rPr lang="en-US" b="1" dirty="0">
                <a:latin typeface="Arial" panose="020B0604020202020204" pitchFamily="34" charset="0"/>
              </a:rPr>
              <a:t> </a:t>
            </a:r>
            <a:r>
              <a:rPr lang="en-US" b="1" dirty="0" smtClean="0">
                <a:latin typeface="Arial" panose="020B0604020202020204" pitchFamily="34" charset="0"/>
              </a:rPr>
              <a:t>tumors</a:t>
            </a:r>
            <a:endParaRPr lang="en-US" dirty="0">
              <a:latin typeface="Arial" panose="020B0604020202020204" pitchFamily="34" charset="0"/>
            </a:endParaRPr>
          </a:p>
        </p:txBody>
      </p:sp>
      <p:sp>
        <p:nvSpPr>
          <p:cNvPr id="4" name="Rectangle 1"/>
          <p:cNvSpPr>
            <a:spLocks noGrp="1" noChangeArrowheads="1"/>
          </p:cNvSpPr>
          <p:nvPr>
            <p:ph sz="half" idx="1"/>
          </p:nvPr>
        </p:nvSpPr>
        <p:spPr bwMode="auto">
          <a:xfrm>
            <a:off x="838200" y="1662192"/>
            <a:ext cx="4406976" cy="4678204"/>
          </a:xfrm>
          <a:prstGeom prst="rect">
            <a:avLst/>
          </a:prstGeom>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800" b="1" i="1" u="none" strike="noStrike" cap="none" normalizeH="0" baseline="0" dirty="0" smtClean="0">
                <a:ln>
                  <a:noFill/>
                </a:ln>
                <a:solidFill>
                  <a:schemeClr val="tx1"/>
                </a:solidFill>
                <a:effectLst/>
                <a:latin typeface="Arial" panose="020B0604020202020204" pitchFamily="34" charset="0"/>
              </a:rPr>
              <a:t>Benign</a:t>
            </a:r>
            <a:r>
              <a:rPr kumimoji="0" lang="en-US" sz="1800" b="1"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2"/>
              </a:rPr>
              <a:t>Lipoma</a:t>
            </a:r>
            <a:r>
              <a:rPr kumimoji="0" lang="en-US" sz="1400" b="0" i="0" u="none" strike="noStrike" cap="none" normalizeH="0" baseline="0" dirty="0" smtClean="0">
                <a:ln>
                  <a:noFill/>
                </a:ln>
                <a:solidFill>
                  <a:schemeClr val="tx1"/>
                </a:solidFill>
                <a:effectLst/>
                <a:latin typeface="Arial" panose="020B0604020202020204" pitchFamily="34" charset="0"/>
                <a:hlinkClick r:id="rId2"/>
              </a:rPr>
              <a:t>, NOS</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hlinkClick r:id="rId3"/>
              </a:rPr>
              <a:t>Intramuscular </a:t>
            </a:r>
            <a:r>
              <a:rPr kumimoji="0" lang="en-US" sz="1400" b="0" i="0" u="none" strike="noStrike" cap="none" normalizeH="0" baseline="0" dirty="0" err="1" smtClean="0">
                <a:ln>
                  <a:noFill/>
                </a:ln>
                <a:solidFill>
                  <a:schemeClr val="tx1"/>
                </a:solidFill>
                <a:effectLst/>
                <a:latin typeface="Arial" panose="020B0604020202020204" pitchFamily="34" charset="0"/>
                <a:hlinkClick r:id="rId3"/>
              </a:rPr>
              <a:t>lipoma</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rPr>
              <a:t>Chondrolipoma</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4"/>
              </a:rPr>
              <a:t>Lipomatosis</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Diffuse </a:t>
            </a:r>
            <a:r>
              <a:rPr kumimoji="0" lang="en-US" sz="1400" b="0" i="0" u="none" strike="noStrike" cap="none" normalizeH="0" baseline="0" dirty="0" err="1" smtClean="0">
                <a:ln>
                  <a:noFill/>
                </a:ln>
                <a:solidFill>
                  <a:schemeClr val="tx1"/>
                </a:solidFill>
                <a:effectLst/>
                <a:latin typeface="Arial" panose="020B0604020202020204" pitchFamily="34" charset="0"/>
              </a:rPr>
              <a:t>lipomatosis</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Multiple symmetrical </a:t>
            </a:r>
            <a:r>
              <a:rPr kumimoji="0" lang="en-US" sz="1400" b="0" i="0" u="none" strike="noStrike" cap="none" normalizeH="0" baseline="0" dirty="0" err="1" smtClean="0">
                <a:ln>
                  <a:noFill/>
                </a:ln>
                <a:solidFill>
                  <a:schemeClr val="tx1"/>
                </a:solidFill>
                <a:effectLst/>
                <a:latin typeface="Arial" panose="020B0604020202020204" pitchFamily="34" charset="0"/>
              </a:rPr>
              <a:t>lipomatosis</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Pelvic </a:t>
            </a:r>
            <a:r>
              <a:rPr kumimoji="0" lang="en-US" sz="1400" b="0" i="0" u="none" strike="noStrike" cap="none" normalizeH="0" baseline="0" dirty="0" err="1" smtClean="0">
                <a:ln>
                  <a:noFill/>
                </a:ln>
                <a:solidFill>
                  <a:schemeClr val="tx1"/>
                </a:solidFill>
                <a:effectLst/>
                <a:latin typeface="Arial" panose="020B0604020202020204" pitchFamily="34" charset="0"/>
              </a:rPr>
              <a:t>lipomatosis</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Steroid </a:t>
            </a:r>
            <a:r>
              <a:rPr kumimoji="0" lang="en-US" sz="1400" b="0" i="0" u="none" strike="noStrike" cap="none" normalizeH="0" baseline="0" dirty="0" err="1" smtClean="0">
                <a:ln>
                  <a:noFill/>
                </a:ln>
                <a:solidFill>
                  <a:schemeClr val="tx1"/>
                </a:solidFill>
                <a:effectLst/>
                <a:latin typeface="Arial" panose="020B0604020202020204" pitchFamily="34" charset="0"/>
              </a:rPr>
              <a:t>lipomatosis</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HIV </a:t>
            </a:r>
            <a:r>
              <a:rPr kumimoji="0" lang="en-US" sz="1400" b="0" i="0" u="none" strike="noStrike" cap="none" normalizeH="0" baseline="0" dirty="0" err="1" smtClean="0">
                <a:ln>
                  <a:noFill/>
                </a:ln>
                <a:solidFill>
                  <a:schemeClr val="tx1"/>
                </a:solidFill>
                <a:effectLst/>
                <a:latin typeface="Arial" panose="020B0604020202020204" pitchFamily="34" charset="0"/>
              </a:rPr>
              <a:t>lipodystrophy</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5"/>
              </a:rPr>
              <a:t>Lipomatosis</a:t>
            </a:r>
            <a:r>
              <a:rPr kumimoji="0" lang="en-US" sz="1400" b="0" i="0" u="none" strike="noStrike" cap="none" normalizeH="0" baseline="0" dirty="0" smtClean="0">
                <a:ln>
                  <a:noFill/>
                </a:ln>
                <a:solidFill>
                  <a:schemeClr val="tx1"/>
                </a:solidFill>
                <a:effectLst/>
                <a:latin typeface="Arial" panose="020B0604020202020204" pitchFamily="34" charset="0"/>
                <a:hlinkClick r:id="rId5"/>
              </a:rPr>
              <a:t> of nerve</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6"/>
              </a:rPr>
              <a:t>Lipoblastomatosis</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hlinkClick r:id="rId6"/>
              </a:rPr>
              <a:t>Localized (</a:t>
            </a:r>
            <a:r>
              <a:rPr kumimoji="0" lang="en-US" sz="1400" b="0" i="0" u="none" strike="noStrike" cap="none" normalizeH="0" baseline="0" dirty="0" err="1" smtClean="0">
                <a:ln>
                  <a:noFill/>
                </a:ln>
                <a:solidFill>
                  <a:schemeClr val="tx1"/>
                </a:solidFill>
                <a:effectLst/>
                <a:latin typeface="Arial" panose="020B0604020202020204" pitchFamily="34" charset="0"/>
                <a:hlinkClick r:id="rId6"/>
              </a:rPr>
              <a:t>lipoblastoma</a:t>
            </a:r>
            <a:r>
              <a:rPr kumimoji="0" lang="en-US" sz="1400" b="0" i="0" u="none" strike="noStrike" cap="none" normalizeH="0" baseline="0" dirty="0" smtClean="0">
                <a:ln>
                  <a:noFill/>
                </a:ln>
                <a:solidFill>
                  <a:schemeClr val="tx1"/>
                </a:solidFill>
                <a:effectLst/>
                <a:latin typeface="Arial" panose="020B0604020202020204" pitchFamily="34" charset="0"/>
                <a:hlinkClick r:id="rId6"/>
              </a:rPr>
              <a:t>)</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hlinkClick r:id="rId6"/>
              </a:rPr>
              <a:t>Diffuse (</a:t>
            </a:r>
            <a:r>
              <a:rPr kumimoji="0" lang="en-US" sz="1400" b="0" i="0" u="none" strike="noStrike" cap="none" normalizeH="0" baseline="0" dirty="0" err="1" smtClean="0">
                <a:ln>
                  <a:noFill/>
                </a:ln>
                <a:solidFill>
                  <a:schemeClr val="tx1"/>
                </a:solidFill>
                <a:effectLst/>
                <a:latin typeface="Arial" panose="020B0604020202020204" pitchFamily="34" charset="0"/>
                <a:hlinkClick r:id="rId6"/>
              </a:rPr>
              <a:t>lipoblastomatosis</a:t>
            </a:r>
            <a:r>
              <a:rPr kumimoji="0" lang="en-US" sz="1400" b="0" i="0" u="none" strike="noStrike" cap="none" normalizeH="0" baseline="0" dirty="0" smtClean="0">
                <a:ln>
                  <a:noFill/>
                </a:ln>
                <a:solidFill>
                  <a:schemeClr val="tx1"/>
                </a:solidFill>
                <a:effectLst/>
                <a:latin typeface="Arial" panose="020B0604020202020204" pitchFamily="34" charset="0"/>
                <a:hlinkClick r:id="rId6"/>
              </a:rPr>
              <a:t>)</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7"/>
              </a:rPr>
              <a:t>Angiolipoma</a:t>
            </a:r>
            <a:r>
              <a:rPr kumimoji="0" lang="en-US" sz="1400" b="0" i="0" u="none" strike="noStrike" cap="none" normalizeH="0" baseline="0" dirty="0" smtClean="0">
                <a:ln>
                  <a:noFill/>
                </a:ln>
                <a:solidFill>
                  <a:schemeClr val="tx1"/>
                </a:solidFill>
                <a:effectLst/>
                <a:latin typeface="Arial" panose="020B0604020202020204" pitchFamily="34" charset="0"/>
                <a:hlinkClick r:id="rId7"/>
              </a:rPr>
              <a:t>, NOS</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rPr>
              <a:t>Cellular </a:t>
            </a:r>
            <a:r>
              <a:rPr kumimoji="0" lang="en-US" sz="1400" b="0" i="0" u="none" strike="noStrike" cap="none" normalizeH="0" baseline="0" dirty="0" err="1" smtClean="0">
                <a:ln>
                  <a:noFill/>
                </a:ln>
                <a:solidFill>
                  <a:schemeClr val="tx1"/>
                </a:solidFill>
                <a:effectLst/>
                <a:latin typeface="Arial" panose="020B0604020202020204" pitchFamily="34" charset="0"/>
              </a:rPr>
              <a:t>angiolipoma</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8"/>
              </a:rPr>
              <a:t>Myolipoma</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9"/>
              </a:rPr>
              <a:t>Chondroid</a:t>
            </a:r>
            <a:r>
              <a:rPr kumimoji="0" lang="en-US" sz="1400" b="0" i="0" u="none" strike="noStrike" cap="none" normalizeH="0" baseline="0" dirty="0" smtClean="0">
                <a:ln>
                  <a:noFill/>
                </a:ln>
                <a:solidFill>
                  <a:schemeClr val="tx1"/>
                </a:solidFill>
                <a:effectLst/>
                <a:latin typeface="Arial" panose="020B0604020202020204" pitchFamily="34" charset="0"/>
                <a:hlinkClick r:id="rId9"/>
              </a:rPr>
              <a:t> </a:t>
            </a:r>
            <a:r>
              <a:rPr kumimoji="0" lang="en-US" sz="1400" b="0" i="0" u="none" strike="noStrike" cap="none" normalizeH="0" baseline="0" dirty="0" err="1" smtClean="0">
                <a:ln>
                  <a:noFill/>
                </a:ln>
                <a:solidFill>
                  <a:schemeClr val="tx1"/>
                </a:solidFill>
                <a:effectLst/>
                <a:latin typeface="Arial" panose="020B0604020202020204" pitchFamily="34" charset="0"/>
                <a:hlinkClick r:id="rId9"/>
              </a:rPr>
              <a:t>lipoma</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hlinkClick r:id="rId10"/>
              </a:rPr>
              <a:t>Spindle cell </a:t>
            </a:r>
            <a:r>
              <a:rPr kumimoji="0" lang="en-US" sz="1400" b="0" i="0" u="none" strike="noStrike" cap="none" normalizeH="0" baseline="0" dirty="0" err="1" smtClean="0">
                <a:ln>
                  <a:noFill/>
                </a:ln>
                <a:solidFill>
                  <a:schemeClr val="tx1"/>
                </a:solidFill>
                <a:effectLst/>
                <a:latin typeface="Arial" panose="020B0604020202020204" pitchFamily="34" charset="0"/>
                <a:hlinkClick r:id="rId10"/>
              </a:rPr>
              <a:t>lipoma</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1"/>
                </a:solidFill>
                <a:effectLst/>
                <a:latin typeface="Arial" panose="020B0604020202020204" pitchFamily="34" charset="0"/>
                <a:hlinkClick r:id="rId11"/>
              </a:rPr>
              <a:t>Atypical spindle cell / pleomorphic </a:t>
            </a:r>
            <a:r>
              <a:rPr kumimoji="0" lang="en-US" sz="1400" b="0" i="0" u="none" strike="noStrike" cap="none" normalizeH="0" baseline="0" dirty="0" err="1" smtClean="0">
                <a:ln>
                  <a:noFill/>
                </a:ln>
                <a:solidFill>
                  <a:schemeClr val="tx1"/>
                </a:solidFill>
                <a:effectLst/>
                <a:latin typeface="Arial" panose="020B0604020202020204" pitchFamily="34" charset="0"/>
                <a:hlinkClick r:id="rId11"/>
              </a:rPr>
              <a:t>lipomatous</a:t>
            </a:r>
            <a:r>
              <a:rPr kumimoji="0" lang="en-US" sz="1400" b="0" i="0" u="none" strike="noStrike" cap="none" normalizeH="0" baseline="0" dirty="0" smtClean="0">
                <a:ln>
                  <a:noFill/>
                </a:ln>
                <a:solidFill>
                  <a:schemeClr val="tx1"/>
                </a:solidFill>
                <a:effectLst/>
                <a:latin typeface="Arial" panose="020B0604020202020204" pitchFamily="34" charset="0"/>
                <a:hlinkClick r:id="rId11"/>
              </a:rPr>
              <a:t> tumor</a:t>
            </a:r>
            <a:r>
              <a:rPr kumimoji="0" lang="en-US" sz="14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chemeClr val="tx1"/>
                </a:solidFill>
                <a:effectLst/>
                <a:latin typeface="Arial" panose="020B0604020202020204" pitchFamily="34" charset="0"/>
                <a:hlinkClick r:id="rId12"/>
              </a:rPr>
              <a:t>Hibernoma</a:t>
            </a:r>
            <a:endParaRPr kumimoji="0" lang="en-US" sz="1400" b="0" i="0" u="none" strike="noStrike" cap="none" normalizeH="0" baseline="0" dirty="0" smtClean="0">
              <a:ln>
                <a:noFill/>
              </a:ln>
              <a:solidFill>
                <a:schemeClr val="tx1"/>
              </a:solidFill>
              <a:effectLst/>
              <a:latin typeface="Arial" panose="020B0604020202020204" pitchFamily="34" charset="0"/>
            </a:endParaRPr>
          </a:p>
        </p:txBody>
      </p:sp>
      <p:sp>
        <p:nvSpPr>
          <p:cNvPr id="6" name="Content Placeholder 5"/>
          <p:cNvSpPr>
            <a:spLocks noGrp="1"/>
          </p:cNvSpPr>
          <p:nvPr>
            <p:ph sz="half" idx="2"/>
          </p:nvPr>
        </p:nvSpPr>
        <p:spPr>
          <a:xfrm>
            <a:off x="6172200" y="1683956"/>
            <a:ext cx="5181600" cy="4351338"/>
          </a:xfrm>
        </p:spPr>
        <p:style>
          <a:lnRef idx="2">
            <a:schemeClr val="accent1"/>
          </a:lnRef>
          <a:fillRef idx="1">
            <a:schemeClr val="lt1"/>
          </a:fillRef>
          <a:effectRef idx="0">
            <a:schemeClr val="accent1"/>
          </a:effectRef>
          <a:fontRef idx="minor">
            <a:schemeClr val="dk1"/>
          </a:fontRef>
        </p:style>
        <p:txBody>
          <a:bodyPr/>
          <a:lstStyle/>
          <a:p>
            <a:pPr marL="0" lvl="0" indent="0" eaLnBrk="0" fontAlgn="base" hangingPunct="0">
              <a:lnSpc>
                <a:spcPct val="100000"/>
              </a:lnSpc>
              <a:spcBef>
                <a:spcPct val="0"/>
              </a:spcBef>
              <a:spcAft>
                <a:spcPct val="0"/>
              </a:spcAft>
              <a:buFontTx/>
              <a:buChar char="•"/>
            </a:pPr>
            <a:r>
              <a:rPr lang="en-US" sz="1800" b="1" i="1" dirty="0">
                <a:latin typeface="Arial" panose="020B0604020202020204" pitchFamily="34" charset="0"/>
              </a:rPr>
              <a:t>Malignant</a:t>
            </a:r>
            <a:r>
              <a:rPr lang="en-US" sz="1800" b="1" dirty="0">
                <a:latin typeface="Arial" panose="020B0604020202020204" pitchFamily="34" charset="0"/>
              </a:rPr>
              <a:t> </a:t>
            </a:r>
          </a:p>
          <a:p>
            <a:pPr marL="0" lvl="0" indent="0" eaLnBrk="0" fontAlgn="base" hangingPunct="0">
              <a:lnSpc>
                <a:spcPct val="100000"/>
              </a:lnSpc>
              <a:spcBef>
                <a:spcPct val="0"/>
              </a:spcBef>
              <a:spcAft>
                <a:spcPct val="0"/>
              </a:spcAft>
              <a:buFontTx/>
              <a:buChar char="•"/>
            </a:pPr>
            <a:r>
              <a:rPr lang="en-US" sz="1400" dirty="0" err="1">
                <a:latin typeface="Arial" panose="020B0604020202020204" pitchFamily="34" charset="0"/>
                <a:hlinkClick r:id="rId13"/>
              </a:rPr>
              <a:t>Liposarcoma</a:t>
            </a:r>
            <a:r>
              <a:rPr lang="en-US" sz="1400" dirty="0">
                <a:latin typeface="Arial" panose="020B0604020202020204" pitchFamily="34" charset="0"/>
                <a:hlinkClick r:id="rId13"/>
              </a:rPr>
              <a:t>, well differentiated, </a:t>
            </a:r>
            <a:r>
              <a:rPr lang="en-US" sz="1400" dirty="0" smtClean="0">
                <a:latin typeface="Arial" panose="020B0604020202020204" pitchFamily="34" charset="0"/>
                <a:hlinkClick r:id="rId13"/>
              </a:rPr>
              <a:t>NOS</a:t>
            </a:r>
            <a:endParaRPr lang="en-US" sz="1400" dirty="0">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lang="en-US" sz="1400" dirty="0" err="1">
                <a:latin typeface="Arial" panose="020B0604020202020204" pitchFamily="34" charset="0"/>
              </a:rPr>
              <a:t>Lipoma</a:t>
            </a:r>
            <a:r>
              <a:rPr lang="en-US" sz="1400" dirty="0">
                <a:latin typeface="Arial" panose="020B0604020202020204" pitchFamily="34" charset="0"/>
              </a:rPr>
              <a:t>-like </a:t>
            </a:r>
            <a:r>
              <a:rPr lang="en-US" sz="1400" dirty="0" err="1" smtClean="0">
                <a:latin typeface="Arial" panose="020B0604020202020204" pitchFamily="34" charset="0"/>
              </a:rPr>
              <a:t>liposarcoma</a:t>
            </a:r>
            <a:endParaRPr lang="en-US" sz="1400" dirty="0" smtClean="0">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lang="en-US" sz="1400" dirty="0" smtClean="0">
                <a:latin typeface="Arial" panose="020B0604020202020204" pitchFamily="34" charset="0"/>
              </a:rPr>
              <a:t>Inflammatory </a:t>
            </a:r>
            <a:r>
              <a:rPr lang="en-US" sz="1400" dirty="0" err="1" smtClean="0">
                <a:latin typeface="Arial" panose="020B0604020202020204" pitchFamily="34" charset="0"/>
              </a:rPr>
              <a:t>liposarcoma</a:t>
            </a:r>
            <a:endParaRPr lang="en-US" sz="1400" dirty="0" smtClean="0">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lang="en-US" sz="1400" dirty="0" err="1" smtClean="0">
                <a:latin typeface="Arial" panose="020B0604020202020204" pitchFamily="34" charset="0"/>
              </a:rPr>
              <a:t>Sclerosing</a:t>
            </a:r>
            <a:r>
              <a:rPr lang="en-US" sz="1400" dirty="0" smtClean="0">
                <a:latin typeface="Arial" panose="020B0604020202020204" pitchFamily="34" charset="0"/>
              </a:rPr>
              <a:t> </a:t>
            </a:r>
            <a:r>
              <a:rPr lang="en-US" sz="1400" dirty="0" err="1" smtClean="0">
                <a:latin typeface="Arial" panose="020B0604020202020204" pitchFamily="34" charset="0"/>
              </a:rPr>
              <a:t>liposarcoma</a:t>
            </a:r>
            <a:endParaRPr lang="en-US" sz="1400" dirty="0" smtClean="0">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lang="en-US" sz="1400" dirty="0" smtClean="0">
                <a:latin typeface="Arial" panose="020B0604020202020204" pitchFamily="34" charset="0"/>
                <a:hlinkClick r:id="rId14"/>
              </a:rPr>
              <a:t>Dedifferentiated </a:t>
            </a:r>
            <a:r>
              <a:rPr lang="en-US" sz="1400" dirty="0" err="1" smtClean="0">
                <a:latin typeface="Arial" panose="020B0604020202020204" pitchFamily="34" charset="0"/>
                <a:hlinkClick r:id="rId14"/>
              </a:rPr>
              <a:t>liposarcoma</a:t>
            </a:r>
            <a:r>
              <a:rPr lang="en-US" sz="1400" dirty="0" smtClean="0">
                <a:latin typeface="Arial" panose="020B0604020202020204" pitchFamily="34" charset="0"/>
              </a:rPr>
              <a:t> </a:t>
            </a:r>
            <a:endParaRPr lang="en-US" sz="1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1400" dirty="0" err="1">
                <a:latin typeface="Arial" panose="020B0604020202020204" pitchFamily="34" charset="0"/>
                <a:hlinkClick r:id="rId15"/>
              </a:rPr>
              <a:t>Myxoid</a:t>
            </a:r>
            <a:r>
              <a:rPr lang="en-US" sz="1400" dirty="0">
                <a:latin typeface="Arial" panose="020B0604020202020204" pitchFamily="34" charset="0"/>
                <a:hlinkClick r:id="rId15"/>
              </a:rPr>
              <a:t> </a:t>
            </a:r>
            <a:r>
              <a:rPr lang="en-US" sz="1400" dirty="0" err="1" smtClean="0">
                <a:latin typeface="Arial" panose="020B0604020202020204" pitchFamily="34" charset="0"/>
                <a:hlinkClick r:id="rId15"/>
              </a:rPr>
              <a:t>liposarcoma</a:t>
            </a:r>
            <a:r>
              <a:rPr lang="en-US" sz="1400" dirty="0" smtClean="0">
                <a:latin typeface="Arial" panose="020B0604020202020204" pitchFamily="34" charset="0"/>
              </a:rPr>
              <a:t> </a:t>
            </a:r>
            <a:endParaRPr lang="en-US" sz="1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1400" dirty="0">
                <a:latin typeface="Arial" panose="020B0604020202020204" pitchFamily="34" charset="0"/>
                <a:hlinkClick r:id="rId16"/>
              </a:rPr>
              <a:t>Pleomorphic </a:t>
            </a:r>
            <a:r>
              <a:rPr lang="en-US" sz="1400" dirty="0" err="1" smtClean="0">
                <a:latin typeface="Arial" panose="020B0604020202020204" pitchFamily="34" charset="0"/>
                <a:hlinkClick r:id="rId16"/>
              </a:rPr>
              <a:t>liposarcoma</a:t>
            </a:r>
            <a:endParaRPr lang="en-US" sz="1400" dirty="0">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lang="en-US" sz="1400" dirty="0" err="1">
                <a:latin typeface="Arial" panose="020B0604020202020204" pitchFamily="34" charset="0"/>
              </a:rPr>
              <a:t>Epithelioid</a:t>
            </a:r>
            <a:r>
              <a:rPr lang="en-US" sz="1400" dirty="0">
                <a:latin typeface="Arial" panose="020B0604020202020204" pitchFamily="34" charset="0"/>
              </a:rPr>
              <a:t> </a:t>
            </a:r>
            <a:r>
              <a:rPr lang="en-US" sz="1400" dirty="0" err="1">
                <a:latin typeface="Arial" panose="020B0604020202020204" pitchFamily="34" charset="0"/>
              </a:rPr>
              <a:t>liposarcoma</a:t>
            </a:r>
            <a:r>
              <a:rPr lang="en-US" sz="1400" dirty="0">
                <a:latin typeface="Arial" panose="020B0604020202020204" pitchFamily="34" charset="0"/>
              </a:rPr>
              <a:t> </a:t>
            </a:r>
          </a:p>
          <a:p>
            <a:pPr marL="0" lvl="0" indent="0" eaLnBrk="0" fontAlgn="base" hangingPunct="0">
              <a:lnSpc>
                <a:spcPct val="100000"/>
              </a:lnSpc>
              <a:spcBef>
                <a:spcPct val="0"/>
              </a:spcBef>
              <a:spcAft>
                <a:spcPct val="0"/>
              </a:spcAft>
              <a:buFontTx/>
              <a:buChar char="•"/>
            </a:pPr>
            <a:r>
              <a:rPr lang="en-US" sz="1400" dirty="0" err="1">
                <a:latin typeface="Arial" panose="020B0604020202020204" pitchFamily="34" charset="0"/>
                <a:hlinkClick r:id="rId17"/>
              </a:rPr>
              <a:t>Myxoid</a:t>
            </a:r>
            <a:r>
              <a:rPr lang="en-US" sz="1400" dirty="0">
                <a:latin typeface="Arial" panose="020B0604020202020204" pitchFamily="34" charset="0"/>
                <a:hlinkClick r:id="rId17"/>
              </a:rPr>
              <a:t> pleomorphic </a:t>
            </a:r>
            <a:r>
              <a:rPr lang="en-US" sz="1400" dirty="0" err="1">
                <a:latin typeface="Arial" panose="020B0604020202020204" pitchFamily="34" charset="0"/>
                <a:hlinkClick r:id="rId17"/>
              </a:rPr>
              <a:t>liposarcoma</a:t>
            </a:r>
            <a:endParaRPr lang="en-US" sz="1400" dirty="0">
              <a:latin typeface="Arial" panose="020B0604020202020204" pitchFamily="34" charset="0"/>
            </a:endParaRPr>
          </a:p>
          <a:p>
            <a:pPr marL="0" lvl="0" indent="0" eaLnBrk="0" fontAlgn="base" hangingPunct="0">
              <a:lnSpc>
                <a:spcPct val="100000"/>
              </a:lnSpc>
              <a:spcBef>
                <a:spcPct val="0"/>
              </a:spcBef>
              <a:spcAft>
                <a:spcPct val="0"/>
              </a:spcAft>
              <a:buNone/>
            </a:pPr>
            <a:endParaRPr lang="en-US" sz="1800" dirty="0">
              <a:latin typeface="Arial" panose="020B0604020202020204" pitchFamily="34" charset="0"/>
            </a:endParaRPr>
          </a:p>
          <a:p>
            <a:endParaRPr lang="en-US" dirty="0"/>
          </a:p>
        </p:txBody>
      </p:sp>
    </p:spTree>
    <p:extLst>
      <p:ext uri="{BB962C8B-B14F-4D97-AF65-F5344CB8AC3E}">
        <p14:creationId xmlns:p14="http://schemas.microsoft.com/office/powerpoint/2010/main" val="39826887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Liposarcoma</a:t>
            </a:r>
            <a:endParaRPr lang="en-US" b="1" dirty="0"/>
          </a:p>
        </p:txBody>
      </p:sp>
      <p:sp>
        <p:nvSpPr>
          <p:cNvPr id="6" name="Content Placeholder 5"/>
          <p:cNvSpPr>
            <a:spLocks noGrp="1"/>
          </p:cNvSpPr>
          <p:nvPr>
            <p:ph idx="1"/>
          </p:nvPr>
        </p:nvSpPr>
        <p:spPr/>
        <p:txBody>
          <a:bodyPr>
            <a:normAutofit fontScale="85000" lnSpcReduction="20000"/>
          </a:bodyPr>
          <a:lstStyle/>
          <a:p>
            <a:r>
              <a:rPr lang="en-US" b="1" dirty="0"/>
              <a:t>Definition / general</a:t>
            </a:r>
          </a:p>
          <a:p>
            <a:pPr lvl="1"/>
            <a:r>
              <a:rPr lang="en-US" dirty="0"/>
              <a:t>Locally aggressive </a:t>
            </a:r>
            <a:r>
              <a:rPr lang="en-US" dirty="0" err="1"/>
              <a:t>mesenchymal</a:t>
            </a:r>
            <a:r>
              <a:rPr lang="en-US" dirty="0"/>
              <a:t> tumor composed of mature adipocytes and stromal cells with at least focal </a:t>
            </a:r>
            <a:r>
              <a:rPr lang="en-US" dirty="0" err="1"/>
              <a:t>cytologic</a:t>
            </a:r>
            <a:r>
              <a:rPr lang="en-US" dirty="0"/>
              <a:t> </a:t>
            </a:r>
            <a:r>
              <a:rPr lang="en-US" dirty="0" err="1"/>
              <a:t>atypia</a:t>
            </a:r>
            <a:r>
              <a:rPr lang="en-US" dirty="0"/>
              <a:t> </a:t>
            </a:r>
          </a:p>
          <a:p>
            <a:pPr lvl="1"/>
            <a:r>
              <a:rPr lang="en-US" dirty="0" err="1"/>
              <a:t>Adipocytic</a:t>
            </a:r>
            <a:r>
              <a:rPr lang="en-US" dirty="0"/>
              <a:t> component and background cellular constituents vary in concentration and lead to several recognizable morphologic subtypes </a:t>
            </a:r>
          </a:p>
          <a:p>
            <a:r>
              <a:rPr lang="en-US" b="1" dirty="0"/>
              <a:t>Essential features</a:t>
            </a:r>
          </a:p>
          <a:p>
            <a:pPr lvl="1"/>
            <a:r>
              <a:rPr lang="en-US" dirty="0"/>
              <a:t>Low grade </a:t>
            </a:r>
            <a:r>
              <a:rPr lang="en-US" dirty="0" err="1"/>
              <a:t>lipogenic</a:t>
            </a:r>
            <a:r>
              <a:rPr lang="en-US" dirty="0"/>
              <a:t> tumor with multiple morphologic subtypes and significant histologic variability </a:t>
            </a:r>
          </a:p>
          <a:p>
            <a:pPr lvl="1"/>
            <a:r>
              <a:rPr lang="en-US" dirty="0"/>
              <a:t>Molecularly characterized by ring or giant marker / rod chromosomes composed of material from 12q13-15 </a:t>
            </a:r>
          </a:p>
          <a:p>
            <a:pPr lvl="2"/>
            <a:r>
              <a:rPr lang="en-US" dirty="0"/>
              <a:t>Results in localized amplification of several neighboring genes, including </a:t>
            </a:r>
            <a:r>
              <a:rPr lang="en-US" i="1" dirty="0"/>
              <a:t>MDM2</a:t>
            </a:r>
            <a:r>
              <a:rPr lang="en-US" dirty="0"/>
              <a:t> </a:t>
            </a:r>
          </a:p>
          <a:p>
            <a:pPr lvl="1"/>
            <a:r>
              <a:rPr lang="en-US" dirty="0"/>
              <a:t>Behavior is dependent upon location, with deep seated lesions having the ability to dedifferentiate and subsequently metastasize </a:t>
            </a:r>
          </a:p>
          <a:p>
            <a:pPr lvl="1"/>
            <a:r>
              <a:rPr lang="en-US" dirty="0"/>
              <a:t>Terminology is based on location </a:t>
            </a:r>
            <a:endParaRPr lang="en-US" dirty="0" smtClean="0"/>
          </a:p>
          <a:p>
            <a:pPr lvl="1"/>
            <a:r>
              <a:rPr lang="en-US" dirty="0" smtClean="0"/>
              <a:t>Wide </a:t>
            </a:r>
            <a:r>
              <a:rPr lang="en-US" dirty="0"/>
              <a:t>local excision with negative margins is often curative </a:t>
            </a:r>
          </a:p>
        </p:txBody>
      </p:sp>
    </p:spTree>
    <p:extLst>
      <p:ext uri="{BB962C8B-B14F-4D97-AF65-F5344CB8AC3E}">
        <p14:creationId xmlns:p14="http://schemas.microsoft.com/office/powerpoint/2010/main" val="31823429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a:t>Liposarcoma</a:t>
            </a:r>
            <a:endParaRPr lang="en-US" b="1" dirty="0"/>
          </a:p>
        </p:txBody>
      </p:sp>
      <p:sp>
        <p:nvSpPr>
          <p:cNvPr id="6" name="Content Placeholder 5"/>
          <p:cNvSpPr>
            <a:spLocks noGrp="1"/>
          </p:cNvSpPr>
          <p:nvPr>
            <p:ph idx="1"/>
          </p:nvPr>
        </p:nvSpPr>
        <p:spPr/>
        <p:txBody>
          <a:bodyPr>
            <a:normAutofit fontScale="25000" lnSpcReduction="20000"/>
          </a:bodyPr>
          <a:lstStyle/>
          <a:p>
            <a:r>
              <a:rPr lang="en-US" sz="6400" b="1" dirty="0"/>
              <a:t>Epidemiology</a:t>
            </a:r>
          </a:p>
          <a:p>
            <a:pPr lvl="1"/>
            <a:r>
              <a:rPr lang="en-US" sz="6400" dirty="0"/>
              <a:t>Most common </a:t>
            </a:r>
            <a:r>
              <a:rPr lang="en-US" sz="6400" dirty="0" err="1"/>
              <a:t>adipocytic</a:t>
            </a:r>
            <a:r>
              <a:rPr lang="en-US" sz="6400" dirty="0"/>
              <a:t> malignancy (40 - 45% of all </a:t>
            </a:r>
            <a:r>
              <a:rPr lang="en-US" sz="6400" dirty="0" err="1"/>
              <a:t>liposarcomas</a:t>
            </a:r>
            <a:r>
              <a:rPr lang="en-US" sz="6400" dirty="0"/>
              <a:t>) </a:t>
            </a:r>
          </a:p>
          <a:p>
            <a:pPr lvl="1"/>
            <a:r>
              <a:rPr lang="en-US" sz="6400" dirty="0"/>
              <a:t>Peak age in adults is between 40 - 60 years </a:t>
            </a:r>
          </a:p>
          <a:p>
            <a:pPr lvl="1"/>
            <a:r>
              <a:rPr lang="en-US" sz="6400" dirty="0"/>
              <a:t>Very rare in children but can be associated with Li-</a:t>
            </a:r>
            <a:r>
              <a:rPr lang="en-US" sz="6400" dirty="0" err="1"/>
              <a:t>Fraumeni</a:t>
            </a:r>
            <a:r>
              <a:rPr lang="en-US" sz="6400" dirty="0"/>
              <a:t> syndrome (</a:t>
            </a:r>
            <a:r>
              <a:rPr lang="en-US" sz="6400" dirty="0">
                <a:hlinkClick r:id="rId2"/>
              </a:rPr>
              <a:t>Hum </a:t>
            </a:r>
            <a:r>
              <a:rPr lang="en-US" sz="6400" dirty="0" err="1">
                <a:hlinkClick r:id="rId2"/>
              </a:rPr>
              <a:t>Pathol</a:t>
            </a:r>
            <a:r>
              <a:rPr lang="en-US" sz="6400" dirty="0">
                <a:hlinkClick r:id="rId2"/>
              </a:rPr>
              <a:t> 2018;71:41</a:t>
            </a:r>
            <a:r>
              <a:rPr lang="en-US" sz="6400" dirty="0"/>
              <a:t>, </a:t>
            </a:r>
            <a:r>
              <a:rPr lang="en-US" sz="6400" dirty="0" err="1">
                <a:hlinkClick r:id="rId3"/>
              </a:rPr>
              <a:t>Pediatr</a:t>
            </a:r>
            <a:r>
              <a:rPr lang="en-US" sz="6400" dirty="0">
                <a:hlinkClick r:id="rId3"/>
              </a:rPr>
              <a:t> </a:t>
            </a:r>
            <a:r>
              <a:rPr lang="en-US" sz="6400" dirty="0" err="1">
                <a:hlinkClick r:id="rId3"/>
              </a:rPr>
              <a:t>Dev</a:t>
            </a:r>
            <a:r>
              <a:rPr lang="en-US" sz="6400" dirty="0">
                <a:hlinkClick r:id="rId3"/>
              </a:rPr>
              <a:t> </a:t>
            </a:r>
            <a:r>
              <a:rPr lang="en-US" sz="6400" dirty="0" err="1">
                <a:hlinkClick r:id="rId3"/>
              </a:rPr>
              <a:t>Pathol</a:t>
            </a:r>
            <a:r>
              <a:rPr lang="en-US" sz="6400" dirty="0">
                <a:hlinkClick r:id="rId3"/>
              </a:rPr>
              <a:t> 2010;13:218</a:t>
            </a:r>
            <a:r>
              <a:rPr lang="en-US" sz="6400" dirty="0"/>
              <a:t>) </a:t>
            </a:r>
          </a:p>
          <a:p>
            <a:r>
              <a:rPr lang="en-US" sz="6400" b="1" dirty="0"/>
              <a:t>Sites</a:t>
            </a:r>
          </a:p>
          <a:p>
            <a:pPr lvl="1"/>
            <a:r>
              <a:rPr lang="en-US" sz="6400" dirty="0"/>
              <a:t>Most common site is the deep thigh of the lower extremity, followed by </a:t>
            </a:r>
            <a:r>
              <a:rPr lang="en-US" sz="6400" dirty="0" err="1"/>
              <a:t>retroperitoneum</a:t>
            </a:r>
            <a:r>
              <a:rPr lang="en-US" sz="6400" dirty="0"/>
              <a:t>, trunk, head and neck region and spermatic cord </a:t>
            </a:r>
          </a:p>
          <a:p>
            <a:pPr lvl="1"/>
            <a:r>
              <a:rPr lang="en-US" sz="6400" dirty="0"/>
              <a:t>Numerous anatomic sites have been reported, including the </a:t>
            </a:r>
            <a:r>
              <a:rPr lang="en-US" sz="6400" dirty="0" err="1"/>
              <a:t>subcutis</a:t>
            </a:r>
            <a:r>
              <a:rPr lang="en-US" sz="6400" dirty="0"/>
              <a:t> and skin </a:t>
            </a:r>
          </a:p>
          <a:p>
            <a:r>
              <a:rPr lang="en-US" sz="6400" b="1" dirty="0"/>
              <a:t>Diagnosis</a:t>
            </a:r>
          </a:p>
          <a:p>
            <a:pPr lvl="1"/>
            <a:r>
              <a:rPr lang="en-US" sz="6400" dirty="0"/>
              <a:t>Diagnosis typically requires surgical resection to ensure adequate sampling, as diagnostic accuracy is limited by sampling bias on core needle biopsy (</a:t>
            </a:r>
            <a:r>
              <a:rPr lang="en-US" sz="6400" dirty="0">
                <a:hlinkClick r:id="rId4"/>
              </a:rPr>
              <a:t>AJR Am J </a:t>
            </a:r>
            <a:r>
              <a:rPr lang="en-US" sz="6400" dirty="0" err="1">
                <a:hlinkClick r:id="rId4"/>
              </a:rPr>
              <a:t>Roentgenol</a:t>
            </a:r>
            <a:r>
              <a:rPr lang="en-US" sz="6400" dirty="0">
                <a:hlinkClick r:id="rId4"/>
              </a:rPr>
              <a:t> 2021;216:997</a:t>
            </a:r>
            <a:r>
              <a:rPr lang="en-US" sz="6400" dirty="0"/>
              <a:t>) </a:t>
            </a:r>
          </a:p>
          <a:p>
            <a:r>
              <a:rPr lang="en-US" sz="6400" b="1" dirty="0"/>
              <a:t>Radiology description</a:t>
            </a:r>
          </a:p>
          <a:p>
            <a:pPr lvl="1"/>
            <a:r>
              <a:rPr lang="en-US" sz="6400" dirty="0"/>
              <a:t>Fat tissue density mass with thick or nodular enhancing septa on CT imaging </a:t>
            </a:r>
          </a:p>
          <a:p>
            <a:pPr lvl="1"/>
            <a:r>
              <a:rPr lang="en-US" sz="6400" dirty="0"/>
              <a:t>Mass of fat </a:t>
            </a:r>
            <a:r>
              <a:rPr lang="en-US" sz="6400" dirty="0" err="1"/>
              <a:t>isointense</a:t>
            </a:r>
            <a:r>
              <a:rPr lang="en-US" sz="6400" dirty="0"/>
              <a:t> signal in all sequences, thick septa or nodular </a:t>
            </a:r>
            <a:r>
              <a:rPr lang="en-US" sz="6400" dirty="0" err="1"/>
              <a:t>nonlipomatous</a:t>
            </a:r>
            <a:r>
              <a:rPr lang="en-US" sz="6400" dirty="0"/>
              <a:t> areas with contrast enhancement on MRI imaging </a:t>
            </a:r>
          </a:p>
          <a:p>
            <a:pPr lvl="1"/>
            <a:r>
              <a:rPr lang="en-US" sz="6400" dirty="0"/>
              <a:t>Retroperitoneal WDL typically shows fat with an abnormal appearance on MRI (stranding) that represents the thick fibrous bands </a:t>
            </a:r>
          </a:p>
          <a:p>
            <a:endParaRPr lang="en-US" sz="6400" dirty="0" smtClean="0"/>
          </a:p>
          <a:p>
            <a:r>
              <a:rPr lang="en-US" dirty="0" smtClean="0"/>
              <a:t>Reference</a:t>
            </a:r>
            <a:r>
              <a:rPr lang="en-US" dirty="0"/>
              <a:t>: </a:t>
            </a:r>
            <a:r>
              <a:rPr lang="en-US" dirty="0" err="1">
                <a:hlinkClick r:id="rId5"/>
              </a:rPr>
              <a:t>Radiographics</a:t>
            </a:r>
            <a:r>
              <a:rPr lang="en-US" dirty="0">
                <a:hlinkClick r:id="rId5"/>
              </a:rPr>
              <a:t> 2005;25:1371</a:t>
            </a:r>
            <a:r>
              <a:rPr lang="en-US" dirty="0"/>
              <a:t> </a:t>
            </a:r>
          </a:p>
          <a:p>
            <a:endParaRPr lang="en-US" dirty="0"/>
          </a:p>
        </p:txBody>
      </p:sp>
    </p:spTree>
    <p:extLst>
      <p:ext uri="{BB962C8B-B14F-4D97-AF65-F5344CB8AC3E}">
        <p14:creationId xmlns:p14="http://schemas.microsoft.com/office/powerpoint/2010/main" val="28026834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Liposarcoma</a:t>
            </a:r>
            <a:r>
              <a:rPr lang="en-US" b="1" dirty="0" smtClean="0"/>
              <a:t> - </a:t>
            </a:r>
            <a:r>
              <a:rPr lang="en-US" dirty="0"/>
              <a:t>Prognostic factors</a:t>
            </a:r>
            <a:br>
              <a:rPr lang="en-US" dirty="0"/>
            </a:br>
            <a:endParaRPr lang="en-US" b="1" dirty="0"/>
          </a:p>
        </p:txBody>
      </p:sp>
      <p:sp>
        <p:nvSpPr>
          <p:cNvPr id="6" name="Content Placeholder 5"/>
          <p:cNvSpPr>
            <a:spLocks noGrp="1"/>
          </p:cNvSpPr>
          <p:nvPr>
            <p:ph idx="1"/>
          </p:nvPr>
        </p:nvSpPr>
        <p:spPr/>
        <p:txBody>
          <a:bodyPr/>
          <a:lstStyle/>
          <a:p>
            <a:r>
              <a:rPr lang="en-US" dirty="0" smtClean="0"/>
              <a:t>Most </a:t>
            </a:r>
            <a:r>
              <a:rPr lang="en-US" dirty="0"/>
              <a:t>important factor is anatomic location </a:t>
            </a:r>
          </a:p>
          <a:p>
            <a:r>
              <a:rPr lang="en-US" dirty="0"/>
              <a:t>Tumors do not metastasize unless they dedifferentiate, which is associated with significantly shorter overall survival </a:t>
            </a:r>
            <a:r>
              <a:rPr lang="en-US" sz="1400" dirty="0"/>
              <a:t>(</a:t>
            </a:r>
            <a:r>
              <a:rPr lang="en-US" sz="1400" dirty="0">
                <a:hlinkClick r:id="rId2"/>
              </a:rPr>
              <a:t>Am J </a:t>
            </a:r>
            <a:r>
              <a:rPr lang="en-US" sz="1400" dirty="0" err="1">
                <a:hlinkClick r:id="rId2"/>
              </a:rPr>
              <a:t>Surg</a:t>
            </a:r>
            <a:r>
              <a:rPr lang="en-US" sz="1400" dirty="0">
                <a:hlinkClick r:id="rId2"/>
              </a:rPr>
              <a:t> </a:t>
            </a:r>
            <a:r>
              <a:rPr lang="en-US" sz="1400" dirty="0" err="1">
                <a:hlinkClick r:id="rId2"/>
              </a:rPr>
              <a:t>Pathol</a:t>
            </a:r>
            <a:r>
              <a:rPr lang="en-US" sz="1400" dirty="0">
                <a:hlinkClick r:id="rId2"/>
              </a:rPr>
              <a:t> 2007;31:1</a:t>
            </a:r>
            <a:r>
              <a:rPr lang="en-US" sz="1400" dirty="0"/>
              <a:t>) </a:t>
            </a:r>
          </a:p>
          <a:p>
            <a:r>
              <a:rPr lang="en-US" dirty="0"/>
              <a:t>Subcutaneous or intramuscular tumors may recur but typically do not dedifferentiate or metastasize </a:t>
            </a:r>
          </a:p>
          <a:p>
            <a:r>
              <a:rPr lang="en-US" dirty="0"/>
              <a:t>Risk of dedifferentiation is directly related to location and duration of growth </a:t>
            </a:r>
          </a:p>
          <a:p>
            <a:endParaRPr lang="en-US" dirty="0"/>
          </a:p>
        </p:txBody>
      </p:sp>
    </p:spTree>
    <p:extLst>
      <p:ext uri="{BB962C8B-B14F-4D97-AF65-F5344CB8AC3E}">
        <p14:creationId xmlns:p14="http://schemas.microsoft.com/office/powerpoint/2010/main" val="12174273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Liposarcoma</a:t>
            </a:r>
            <a:r>
              <a:rPr lang="en-US" b="1" dirty="0" smtClean="0"/>
              <a:t> - </a:t>
            </a:r>
            <a:r>
              <a:rPr lang="en-US" dirty="0"/>
              <a:t>Gross description</a:t>
            </a:r>
            <a:br>
              <a:rPr lang="en-US" dirty="0"/>
            </a:br>
            <a:endParaRPr lang="en-US" b="1" dirty="0"/>
          </a:p>
        </p:txBody>
      </p:sp>
      <p:sp>
        <p:nvSpPr>
          <p:cNvPr id="2" name="Content Placeholder 1"/>
          <p:cNvSpPr>
            <a:spLocks noGrp="1"/>
          </p:cNvSpPr>
          <p:nvPr>
            <p:ph sz="half" idx="1"/>
          </p:nvPr>
        </p:nvSpPr>
        <p:spPr/>
        <p:txBody>
          <a:bodyPr>
            <a:normAutofit fontScale="77500" lnSpcReduction="20000"/>
          </a:bodyPr>
          <a:lstStyle/>
          <a:p>
            <a:r>
              <a:rPr lang="en-US" dirty="0" smtClean="0"/>
              <a:t>Typically </a:t>
            </a:r>
            <a:r>
              <a:rPr lang="en-US" dirty="0" err="1"/>
              <a:t>multilobulated</a:t>
            </a:r>
            <a:r>
              <a:rPr lang="en-US" dirty="0"/>
              <a:t> and well circumscribed </a:t>
            </a:r>
          </a:p>
          <a:p>
            <a:r>
              <a:rPr lang="en-US" dirty="0"/>
              <a:t>Rarely are grossly infiltrative </a:t>
            </a:r>
          </a:p>
          <a:p>
            <a:r>
              <a:rPr lang="en-US" dirty="0"/>
              <a:t>Marbled yellow cut surface in </a:t>
            </a:r>
            <a:r>
              <a:rPr lang="en-US" dirty="0" err="1"/>
              <a:t>lipoma</a:t>
            </a:r>
            <a:r>
              <a:rPr lang="en-US" dirty="0"/>
              <a:t>-like lesions, with more firm / fibrotic white areas grossly in lesions with less </a:t>
            </a:r>
            <a:r>
              <a:rPr lang="en-US" dirty="0" err="1"/>
              <a:t>adipocytic</a:t>
            </a:r>
            <a:r>
              <a:rPr lang="en-US" dirty="0"/>
              <a:t> differentiation </a:t>
            </a:r>
            <a:r>
              <a:rPr lang="en-US" sz="1800" dirty="0"/>
              <a:t>(</a:t>
            </a:r>
            <a:r>
              <a:rPr lang="en-US" sz="1800" dirty="0" err="1">
                <a:hlinkClick r:id="rId2"/>
              </a:rPr>
              <a:t>Semin</a:t>
            </a:r>
            <a:r>
              <a:rPr lang="en-US" sz="1800" dirty="0">
                <a:hlinkClick r:id="rId2"/>
              </a:rPr>
              <a:t> </a:t>
            </a:r>
            <a:r>
              <a:rPr lang="en-US" sz="1800" dirty="0" err="1">
                <a:hlinkClick r:id="rId2"/>
              </a:rPr>
              <a:t>Diagn</a:t>
            </a:r>
            <a:r>
              <a:rPr lang="en-US" sz="1800" dirty="0">
                <a:hlinkClick r:id="rId2"/>
              </a:rPr>
              <a:t> </a:t>
            </a:r>
            <a:r>
              <a:rPr lang="en-US" sz="1800" dirty="0" err="1">
                <a:hlinkClick r:id="rId2"/>
              </a:rPr>
              <a:t>Pathol</a:t>
            </a:r>
            <a:r>
              <a:rPr lang="en-US" sz="1800" dirty="0">
                <a:hlinkClick r:id="rId2"/>
              </a:rPr>
              <a:t> 2019;36:112</a:t>
            </a:r>
            <a:r>
              <a:rPr lang="en-US" sz="1800" dirty="0"/>
              <a:t>) </a:t>
            </a:r>
          </a:p>
          <a:p>
            <a:r>
              <a:rPr lang="en-US" dirty="0"/>
              <a:t>Fat necrosis in large lesions, especially at the periphery </a:t>
            </a:r>
          </a:p>
          <a:p>
            <a:r>
              <a:rPr lang="en-US" dirty="0"/>
              <a:t>Sample carefully to look for dedifferentiated components </a:t>
            </a:r>
          </a:p>
          <a:p>
            <a:pPr lvl="1"/>
            <a:r>
              <a:rPr lang="en-US" dirty="0"/>
              <a:t>Dedifferentiated areas are </a:t>
            </a:r>
            <a:r>
              <a:rPr lang="en-US" dirty="0" err="1"/>
              <a:t>nonlipogenic</a:t>
            </a:r>
            <a:r>
              <a:rPr lang="en-US" dirty="0"/>
              <a:t> and can stand out as firm nodules or be more diffusely admixed with low grade areas </a:t>
            </a:r>
          </a:p>
        </p:txBody>
      </p:sp>
      <p:pic>
        <p:nvPicPr>
          <p:cNvPr id="4" name="Content Placeholder 3"/>
          <p:cNvPicPr>
            <a:picLocks noGrp="1" noChangeAspect="1"/>
          </p:cNvPicPr>
          <p:nvPr>
            <p:ph sz="half" idx="2"/>
          </p:nvPr>
        </p:nvPicPr>
        <p:blipFill rotWithShape="1">
          <a:blip r:embed="rId3"/>
          <a:srcRect r="51800"/>
          <a:stretch/>
        </p:blipFill>
        <p:spPr>
          <a:xfrm>
            <a:off x="7708688" y="1146136"/>
            <a:ext cx="3656529" cy="2743200"/>
          </a:xfrm>
          <a:prstGeom prst="rect">
            <a:avLst/>
          </a:prstGeom>
        </p:spPr>
      </p:pic>
      <p:pic>
        <p:nvPicPr>
          <p:cNvPr id="7" name="Content Placeholder 3"/>
          <p:cNvPicPr>
            <a:picLocks noChangeAspect="1"/>
          </p:cNvPicPr>
          <p:nvPr/>
        </p:nvPicPr>
        <p:blipFill rotWithShape="1">
          <a:blip r:embed="rId3"/>
          <a:srcRect l="50694"/>
          <a:stretch/>
        </p:blipFill>
        <p:spPr>
          <a:xfrm>
            <a:off x="7708688" y="3706456"/>
            <a:ext cx="3740437" cy="2743200"/>
          </a:xfrm>
          <a:prstGeom prst="rect">
            <a:avLst/>
          </a:prstGeom>
        </p:spPr>
      </p:pic>
    </p:spTree>
    <p:extLst>
      <p:ext uri="{BB962C8B-B14F-4D97-AF65-F5344CB8AC3E}">
        <p14:creationId xmlns:p14="http://schemas.microsoft.com/office/powerpoint/2010/main" val="33774414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Basal cell carcinoma - </a:t>
            </a:r>
            <a:r>
              <a:rPr lang="en-US" b="1" dirty="0"/>
              <a:t>Definition / general</a:t>
            </a:r>
            <a:endParaRPr lang="en-US" b="1" dirty="0"/>
          </a:p>
        </p:txBody>
      </p:sp>
      <p:sp>
        <p:nvSpPr>
          <p:cNvPr id="3" name="Content Placeholder 2"/>
          <p:cNvSpPr>
            <a:spLocks noGrp="1"/>
          </p:cNvSpPr>
          <p:nvPr>
            <p:ph idx="1"/>
          </p:nvPr>
        </p:nvSpPr>
        <p:spPr/>
        <p:txBody>
          <a:bodyPr>
            <a:normAutofit/>
          </a:bodyPr>
          <a:lstStyle/>
          <a:p>
            <a:r>
              <a:rPr lang="en-US" dirty="0" smtClean="0"/>
              <a:t>Basal </a:t>
            </a:r>
            <a:r>
              <a:rPr lang="en-US" dirty="0"/>
              <a:t>cell carcinoma (BCC) arises from the </a:t>
            </a:r>
            <a:r>
              <a:rPr lang="en-US" dirty="0" err="1"/>
              <a:t>interfollicular</a:t>
            </a:r>
            <a:r>
              <a:rPr lang="en-US" dirty="0"/>
              <a:t> or follicular epithelium </a:t>
            </a:r>
          </a:p>
          <a:p>
            <a:r>
              <a:rPr lang="en-US" dirty="0"/>
              <a:t>Most common malignant tumor type in humans </a:t>
            </a:r>
          </a:p>
          <a:p>
            <a:r>
              <a:rPr lang="en-US" dirty="0"/>
              <a:t>Local aggressive course </a:t>
            </a:r>
          </a:p>
          <a:p>
            <a:r>
              <a:rPr lang="en-US" dirty="0"/>
              <a:t>Low disease associated death rate; metastases to lung and bone exceptionally rare </a:t>
            </a:r>
          </a:p>
          <a:p>
            <a:r>
              <a:rPr lang="en-US" dirty="0"/>
              <a:t>When multiple, associated with a number of genetic conditions, including basal cell nevus (</a:t>
            </a:r>
            <a:r>
              <a:rPr lang="en-US" dirty="0" err="1"/>
              <a:t>Gorlin</a:t>
            </a:r>
            <a:r>
              <a:rPr lang="en-US" dirty="0"/>
              <a:t>), </a:t>
            </a:r>
            <a:r>
              <a:rPr lang="en-US" dirty="0" err="1"/>
              <a:t>Bazex-Dupré-Christol</a:t>
            </a:r>
            <a:r>
              <a:rPr lang="en-US" dirty="0"/>
              <a:t>, </a:t>
            </a:r>
            <a:r>
              <a:rPr lang="en-US" dirty="0" err="1"/>
              <a:t>Rombo</a:t>
            </a:r>
            <a:r>
              <a:rPr lang="en-US" dirty="0"/>
              <a:t> syndromes and </a:t>
            </a:r>
            <a:r>
              <a:rPr lang="en-US" dirty="0" err="1"/>
              <a:t>xeroderma</a:t>
            </a:r>
            <a:r>
              <a:rPr lang="en-US" dirty="0"/>
              <a:t> </a:t>
            </a:r>
            <a:r>
              <a:rPr lang="en-US" dirty="0" err="1"/>
              <a:t>pigmentosum</a:t>
            </a:r>
            <a:r>
              <a:rPr lang="en-US" dirty="0"/>
              <a:t> </a:t>
            </a:r>
          </a:p>
        </p:txBody>
      </p:sp>
    </p:spTree>
    <p:extLst>
      <p:ext uri="{BB962C8B-B14F-4D97-AF65-F5344CB8AC3E}">
        <p14:creationId xmlns:p14="http://schemas.microsoft.com/office/powerpoint/2010/main" val="11510298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4774" y="365125"/>
            <a:ext cx="11009026" cy="1325563"/>
          </a:xfrm>
        </p:spPr>
        <p:txBody>
          <a:bodyPr>
            <a:normAutofit/>
          </a:bodyPr>
          <a:lstStyle/>
          <a:p>
            <a:pPr algn="ctr"/>
            <a:r>
              <a:rPr lang="en-US" sz="4000" b="1" dirty="0" err="1" smtClean="0"/>
              <a:t>Liposarcoma</a:t>
            </a:r>
            <a:r>
              <a:rPr lang="en-US" sz="4000" b="1" dirty="0" smtClean="0"/>
              <a:t> - </a:t>
            </a:r>
            <a:r>
              <a:rPr lang="en-US" sz="4000" dirty="0"/>
              <a:t>Microscopic (histologic) description</a:t>
            </a:r>
            <a:endParaRPr lang="en-US" sz="4000" b="1" dirty="0"/>
          </a:p>
        </p:txBody>
      </p:sp>
      <p:pic>
        <p:nvPicPr>
          <p:cNvPr id="7" name="Content Placeholder 6"/>
          <p:cNvPicPr>
            <a:picLocks noGrp="1" noChangeAspect="1"/>
          </p:cNvPicPr>
          <p:nvPr>
            <p:ph sz="half" idx="2"/>
          </p:nvPr>
        </p:nvPicPr>
        <p:blipFill>
          <a:blip r:embed="rId2"/>
          <a:stretch>
            <a:fillRect/>
          </a:stretch>
        </p:blipFill>
        <p:spPr>
          <a:xfrm>
            <a:off x="5546361" y="2088642"/>
            <a:ext cx="6506030" cy="3749040"/>
          </a:xfrm>
          <a:prstGeom prst="rect">
            <a:avLst/>
          </a:prstGeom>
        </p:spPr>
      </p:pic>
      <p:sp>
        <p:nvSpPr>
          <p:cNvPr id="4" name="Rectangle 1"/>
          <p:cNvSpPr>
            <a:spLocks noGrp="1" noChangeArrowheads="1"/>
          </p:cNvSpPr>
          <p:nvPr>
            <p:ph sz="half" idx="1"/>
          </p:nvPr>
        </p:nvSpPr>
        <p:spPr bwMode="auto">
          <a:xfrm>
            <a:off x="838200" y="1969563"/>
            <a:ext cx="4708161"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panose="020B0604020202020204" pitchFamily="34" charset="0"/>
              </a:rPr>
              <a:t>Depends on subtype, generally composed of mature fat with variably sized adipocytes and bands of fibrotic </a:t>
            </a:r>
            <a:r>
              <a:rPr kumimoji="0" lang="en-US" sz="2000" b="0" i="0" u="none" strike="noStrike" cap="none" normalizeH="0" baseline="0" dirty="0" err="1" smtClean="0">
                <a:ln>
                  <a:noFill/>
                </a:ln>
                <a:solidFill>
                  <a:schemeClr val="tx1"/>
                </a:solidFill>
                <a:effectLst/>
                <a:latin typeface="Arial" panose="020B0604020202020204" pitchFamily="34" charset="0"/>
              </a:rPr>
              <a:t>stroma</a:t>
            </a:r>
            <a:r>
              <a:rPr kumimoji="0" lang="en-US" sz="2000" b="0" i="0" u="none" strike="noStrike" cap="none" normalizeH="0" baseline="0" dirty="0" smtClean="0">
                <a:ln>
                  <a:noFill/>
                </a:ln>
                <a:solidFill>
                  <a:schemeClr val="tx1"/>
                </a:solidFill>
                <a:effectLst/>
                <a:latin typeface="Arial" panose="020B0604020202020204" pitchFamily="34" charset="0"/>
              </a:rPr>
              <a:t> containing spindle cells with enlarged, </a:t>
            </a:r>
            <a:r>
              <a:rPr kumimoji="0" lang="en-US" sz="2000" b="0" i="0" u="none" strike="noStrike" cap="none" normalizeH="0" baseline="0" dirty="0" err="1" smtClean="0">
                <a:ln>
                  <a:noFill/>
                </a:ln>
                <a:solidFill>
                  <a:schemeClr val="tx1"/>
                </a:solidFill>
                <a:effectLst/>
                <a:latin typeface="Arial" panose="020B0604020202020204" pitchFamily="34" charset="0"/>
              </a:rPr>
              <a:t>hyperchromatic</a:t>
            </a:r>
            <a:r>
              <a:rPr kumimoji="0" lang="en-US" sz="2000" b="0" i="0" u="none" strike="noStrike" cap="none" normalizeH="0" baseline="0" dirty="0" smtClean="0">
                <a:ln>
                  <a:noFill/>
                </a:ln>
                <a:solidFill>
                  <a:schemeClr val="tx1"/>
                </a:solidFill>
                <a:effectLst/>
                <a:latin typeface="Arial" panose="020B0604020202020204" pitchFamily="34" charset="0"/>
              </a:rPr>
              <a:t> nuclei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panose="020B0604020202020204" pitchFamily="34" charset="0"/>
              </a:rPr>
              <a:t>Can be markedly atypical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panose="020B0604020202020204" pitchFamily="34" charset="0"/>
              </a:rPr>
              <a:t>Cellularity is low and mitotic figures are uncommon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panose="020B0604020202020204" pitchFamily="34" charset="0"/>
              </a:rPr>
              <a:t>Atypical cells are more commonly found in fibrous septa and in a perivascular distribution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panose="020B0604020202020204" pitchFamily="34" charset="0"/>
              </a:rPr>
              <a:t>Rarely display heterologous differentiation </a:t>
            </a:r>
            <a:r>
              <a:rPr kumimoji="0" lang="en-US" sz="1400" b="0" i="0" u="none" strike="noStrike" cap="none" normalizeH="0" baseline="0" dirty="0" smtClean="0">
                <a:ln>
                  <a:noFill/>
                </a:ln>
                <a:solidFill>
                  <a:schemeClr val="tx1"/>
                </a:solidFill>
                <a:effectLst/>
                <a:latin typeface="Arial" panose="020B0604020202020204" pitchFamily="34" charset="0"/>
              </a:rPr>
              <a:t>(</a:t>
            </a:r>
            <a:r>
              <a:rPr kumimoji="0" lang="en-US" sz="1400" b="0" i="0" u="none" strike="noStrike" cap="none" normalizeH="0" baseline="0" dirty="0" err="1" smtClean="0">
                <a:ln>
                  <a:noFill/>
                </a:ln>
                <a:solidFill>
                  <a:schemeClr val="tx1"/>
                </a:solidFill>
                <a:effectLst/>
                <a:latin typeface="Arial" panose="020B0604020202020204" pitchFamily="34" charset="0"/>
                <a:hlinkClick r:id="rId3"/>
              </a:rPr>
              <a:t>Hinyokika</a:t>
            </a:r>
            <a:r>
              <a:rPr kumimoji="0" lang="en-US" sz="1400" b="0" i="0" u="none" strike="noStrike" cap="none" normalizeH="0" baseline="0" dirty="0" smtClean="0">
                <a:ln>
                  <a:noFill/>
                </a:ln>
                <a:solidFill>
                  <a:schemeClr val="tx1"/>
                </a:solidFill>
                <a:effectLst/>
                <a:latin typeface="Arial" panose="020B0604020202020204" pitchFamily="34" charset="0"/>
                <a:hlinkClick r:id="rId3"/>
              </a:rPr>
              <a:t> Kiyo 2010;56:697</a:t>
            </a:r>
            <a:r>
              <a:rPr kumimoji="0" lang="en-US" sz="1400" b="0" i="0" u="none" strike="noStrike" cap="none" normalizeH="0" baseline="0" dirty="0" smtClean="0">
                <a:ln>
                  <a:noFill/>
                </a:ln>
                <a:solidFill>
                  <a:schemeClr val="tx1"/>
                </a:solidFill>
                <a:effectLst/>
                <a:latin typeface="Arial" panose="020B0604020202020204" pitchFamily="34" charset="0"/>
              </a:rPr>
              <a:t>) </a:t>
            </a:r>
          </a:p>
        </p:txBody>
      </p:sp>
    </p:spTree>
    <p:extLst>
      <p:ext uri="{BB962C8B-B14F-4D97-AF65-F5344CB8AC3E}">
        <p14:creationId xmlns:p14="http://schemas.microsoft.com/office/powerpoint/2010/main" val="27071735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a:t>Liposarcoma</a:t>
            </a:r>
            <a:endParaRPr lang="en-US" b="1" dirty="0"/>
          </a:p>
        </p:txBody>
      </p:sp>
      <p:sp>
        <p:nvSpPr>
          <p:cNvPr id="2" name="Content Placeholder 1"/>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r>
              <a:rPr lang="en-US" sz="3200" b="1" dirty="0"/>
              <a:t>Positive stains</a:t>
            </a:r>
          </a:p>
          <a:p>
            <a:r>
              <a:rPr lang="en-US" dirty="0">
                <a:hlinkClick r:id="rId2"/>
              </a:rPr>
              <a:t>MDM2</a:t>
            </a:r>
            <a:r>
              <a:rPr lang="en-US" dirty="0"/>
              <a:t>, </a:t>
            </a:r>
            <a:r>
              <a:rPr lang="en-US" dirty="0">
                <a:hlinkClick r:id="rId3"/>
              </a:rPr>
              <a:t>CDK4</a:t>
            </a:r>
            <a:r>
              <a:rPr lang="en-US" dirty="0"/>
              <a:t> and </a:t>
            </a:r>
            <a:r>
              <a:rPr lang="en-US" dirty="0">
                <a:hlinkClick r:id="rId4"/>
              </a:rPr>
              <a:t>p16</a:t>
            </a:r>
            <a:r>
              <a:rPr lang="en-US" dirty="0"/>
              <a:t> together have 71% sensitivity and 98% specificity for detecting WDL and DDL (</a:t>
            </a:r>
            <a:r>
              <a:rPr lang="en-US" dirty="0">
                <a:hlinkClick r:id="rId5"/>
              </a:rPr>
              <a:t>Am J </a:t>
            </a:r>
            <a:r>
              <a:rPr lang="en-US" dirty="0" err="1">
                <a:hlinkClick r:id="rId5"/>
              </a:rPr>
              <a:t>Surg</a:t>
            </a:r>
            <a:r>
              <a:rPr lang="en-US" dirty="0">
                <a:hlinkClick r:id="rId5"/>
              </a:rPr>
              <a:t> </a:t>
            </a:r>
            <a:r>
              <a:rPr lang="en-US" dirty="0" err="1">
                <a:hlinkClick r:id="rId5"/>
              </a:rPr>
              <a:t>Pathol</a:t>
            </a:r>
            <a:r>
              <a:rPr lang="en-US" dirty="0">
                <a:hlinkClick r:id="rId5"/>
              </a:rPr>
              <a:t> 2012;36:462</a:t>
            </a:r>
            <a:r>
              <a:rPr lang="en-US" dirty="0"/>
              <a:t>, </a:t>
            </a:r>
            <a:r>
              <a:rPr lang="en-US" dirty="0" err="1">
                <a:hlinkClick r:id="rId6"/>
              </a:rPr>
              <a:t>Appl</a:t>
            </a:r>
            <a:r>
              <a:rPr lang="en-US" dirty="0">
                <a:hlinkClick r:id="rId6"/>
              </a:rPr>
              <a:t> </a:t>
            </a:r>
            <a:r>
              <a:rPr lang="en-US" dirty="0" err="1">
                <a:hlinkClick r:id="rId6"/>
              </a:rPr>
              <a:t>Immunohistochem</a:t>
            </a:r>
            <a:r>
              <a:rPr lang="en-US" dirty="0">
                <a:hlinkClick r:id="rId6"/>
              </a:rPr>
              <a:t> </a:t>
            </a:r>
            <a:r>
              <a:rPr lang="en-US" dirty="0" err="1">
                <a:hlinkClick r:id="rId6"/>
              </a:rPr>
              <a:t>Mol</a:t>
            </a:r>
            <a:r>
              <a:rPr lang="en-US" dirty="0">
                <a:hlinkClick r:id="rId6"/>
              </a:rPr>
              <a:t> </a:t>
            </a:r>
            <a:r>
              <a:rPr lang="en-US" dirty="0" err="1">
                <a:hlinkClick r:id="rId6"/>
              </a:rPr>
              <a:t>Morphol</a:t>
            </a:r>
            <a:r>
              <a:rPr lang="en-US" dirty="0">
                <a:hlinkClick r:id="rId6"/>
              </a:rPr>
              <a:t> 2009;17:51</a:t>
            </a:r>
            <a:r>
              <a:rPr lang="en-US" dirty="0"/>
              <a:t>) </a:t>
            </a:r>
          </a:p>
          <a:p>
            <a:r>
              <a:rPr lang="en-US" dirty="0"/>
              <a:t>Pitfalls </a:t>
            </a:r>
          </a:p>
          <a:p>
            <a:pPr lvl="1"/>
            <a:r>
              <a:rPr lang="en-US" dirty="0">
                <a:hlinkClick r:id="rId2"/>
              </a:rPr>
              <a:t>MDM2</a:t>
            </a:r>
            <a:r>
              <a:rPr lang="en-US" dirty="0"/>
              <a:t> and </a:t>
            </a:r>
            <a:r>
              <a:rPr lang="en-US" dirty="0">
                <a:hlinkClick r:id="rId3"/>
              </a:rPr>
              <a:t>CDK4</a:t>
            </a:r>
            <a:r>
              <a:rPr lang="en-US" dirty="0"/>
              <a:t> can falsely stain endothelial cells, foamy macrophages and multinucleated giant cells; this means fat necrosis may be positive </a:t>
            </a:r>
          </a:p>
          <a:p>
            <a:pPr lvl="1"/>
            <a:r>
              <a:rPr lang="en-US" dirty="0"/>
              <a:t>Care should be taken in problematic well differentiated </a:t>
            </a:r>
            <a:r>
              <a:rPr lang="en-US" dirty="0" err="1"/>
              <a:t>lipomatous</a:t>
            </a:r>
            <a:r>
              <a:rPr lang="en-US" dirty="0"/>
              <a:t> tumors (</a:t>
            </a:r>
            <a:r>
              <a:rPr lang="en-US" dirty="0" err="1"/>
              <a:t>lipoma</a:t>
            </a:r>
            <a:r>
              <a:rPr lang="en-US" dirty="0"/>
              <a:t>-like WDL versus </a:t>
            </a:r>
            <a:r>
              <a:rPr lang="en-US" dirty="0" err="1"/>
              <a:t>lipoma</a:t>
            </a:r>
            <a:r>
              <a:rPr lang="en-US" dirty="0"/>
              <a:t>), where sensitivity is particularly low; in such cases, FISH testing is preferred by some (</a:t>
            </a:r>
            <a:r>
              <a:rPr lang="en-US" dirty="0">
                <a:hlinkClick r:id="rId7"/>
              </a:rPr>
              <a:t>Am J </a:t>
            </a:r>
            <a:r>
              <a:rPr lang="en-US" dirty="0" err="1">
                <a:hlinkClick r:id="rId7"/>
              </a:rPr>
              <a:t>Surg</a:t>
            </a:r>
            <a:r>
              <a:rPr lang="en-US" dirty="0">
                <a:hlinkClick r:id="rId7"/>
              </a:rPr>
              <a:t> </a:t>
            </a:r>
            <a:r>
              <a:rPr lang="en-US" dirty="0" err="1">
                <a:hlinkClick r:id="rId7"/>
              </a:rPr>
              <a:t>Pathol</a:t>
            </a:r>
            <a:r>
              <a:rPr lang="en-US" dirty="0">
                <a:hlinkClick r:id="rId7"/>
              </a:rPr>
              <a:t> 2016;40:1647</a:t>
            </a:r>
            <a:r>
              <a:rPr lang="en-US" dirty="0"/>
              <a:t>) </a:t>
            </a:r>
          </a:p>
          <a:p>
            <a:r>
              <a:rPr lang="en-US" dirty="0">
                <a:hlinkClick r:id="rId8"/>
              </a:rPr>
              <a:t>S100</a:t>
            </a:r>
            <a:r>
              <a:rPr lang="en-US" dirty="0"/>
              <a:t> (adipocytes in ~66% of cases) </a:t>
            </a:r>
          </a:p>
          <a:p>
            <a:r>
              <a:rPr lang="en-US" dirty="0">
                <a:hlinkClick r:id="rId9"/>
              </a:rPr>
              <a:t>CD34</a:t>
            </a:r>
            <a:r>
              <a:rPr lang="en-US" dirty="0"/>
              <a:t> (some spindle cells) </a:t>
            </a:r>
          </a:p>
          <a:p>
            <a:r>
              <a:rPr lang="en-US" dirty="0" err="1">
                <a:hlinkClick r:id="rId10"/>
              </a:rPr>
              <a:t>Desmin</a:t>
            </a:r>
            <a:r>
              <a:rPr lang="en-US" dirty="0"/>
              <a:t> (rare cells are often identified) </a:t>
            </a:r>
          </a:p>
          <a:p>
            <a:endParaRPr lang="en-US" dirty="0"/>
          </a:p>
        </p:txBody>
      </p:sp>
      <p:sp>
        <p:nvSpPr>
          <p:cNvPr id="3" name="Content Placeholder 2"/>
          <p:cNvSpPr>
            <a:spLocks noGrp="1"/>
          </p:cNvSpPr>
          <p:nvPr>
            <p:ph sz="half" idx="2"/>
          </p:nvPr>
        </p:nvSpPr>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r>
              <a:rPr lang="en-US" b="1" dirty="0"/>
              <a:t>Negative stains</a:t>
            </a:r>
          </a:p>
          <a:p>
            <a:r>
              <a:rPr lang="en-US" dirty="0">
                <a:hlinkClick r:id="rId11"/>
              </a:rPr>
              <a:t>HMB45</a:t>
            </a:r>
            <a:r>
              <a:rPr lang="en-US" dirty="0"/>
              <a:t> </a:t>
            </a:r>
            <a:endParaRPr lang="en-US" dirty="0"/>
          </a:p>
        </p:txBody>
      </p:sp>
    </p:spTree>
    <p:extLst>
      <p:ext uri="{BB962C8B-B14F-4D97-AF65-F5344CB8AC3E}">
        <p14:creationId xmlns:p14="http://schemas.microsoft.com/office/powerpoint/2010/main" val="29749981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4695" y="365125"/>
            <a:ext cx="10889105" cy="1325563"/>
          </a:xfrm>
        </p:spPr>
        <p:txBody>
          <a:bodyPr>
            <a:normAutofit fontScale="90000"/>
          </a:bodyPr>
          <a:lstStyle/>
          <a:p>
            <a:r>
              <a:rPr lang="en-US" b="1" dirty="0" err="1" smtClean="0"/>
              <a:t>Liposarcoma</a:t>
            </a:r>
            <a:r>
              <a:rPr lang="en-US" b="1" dirty="0" smtClean="0"/>
              <a:t> - </a:t>
            </a:r>
            <a:r>
              <a:rPr lang="en-US" dirty="0"/>
              <a:t>Molecular / </a:t>
            </a:r>
            <a:r>
              <a:rPr lang="en-US" dirty="0" err="1"/>
              <a:t>cytogenetics</a:t>
            </a:r>
            <a:r>
              <a:rPr lang="en-US" dirty="0"/>
              <a:t> description</a:t>
            </a:r>
            <a:br>
              <a:rPr lang="en-US" dirty="0"/>
            </a:br>
            <a:endParaRPr lang="en-US" b="1" dirty="0"/>
          </a:p>
        </p:txBody>
      </p:sp>
      <p:sp>
        <p:nvSpPr>
          <p:cNvPr id="6" name="Content Placeholder 5"/>
          <p:cNvSpPr>
            <a:spLocks noGrp="1"/>
          </p:cNvSpPr>
          <p:nvPr>
            <p:ph idx="1"/>
          </p:nvPr>
        </p:nvSpPr>
        <p:spPr/>
        <p:txBody>
          <a:bodyPr>
            <a:normAutofit/>
          </a:bodyPr>
          <a:lstStyle/>
          <a:p>
            <a:r>
              <a:rPr lang="en-US" dirty="0" smtClean="0"/>
              <a:t>Ring </a:t>
            </a:r>
            <a:r>
              <a:rPr lang="en-US" dirty="0"/>
              <a:t>or giant marker / rod chromosomes derived from 12q13-15 in almost all cases </a:t>
            </a:r>
          </a:p>
          <a:p>
            <a:r>
              <a:rPr lang="en-US" dirty="0"/>
              <a:t>Amplifications of the 12q12-21 </a:t>
            </a:r>
            <a:r>
              <a:rPr lang="en-US" sz="1500" dirty="0"/>
              <a:t>(</a:t>
            </a:r>
            <a:r>
              <a:rPr lang="en-US" sz="1500" dirty="0" err="1">
                <a:hlinkClick r:id="rId2"/>
              </a:rPr>
              <a:t>Virchows</a:t>
            </a:r>
            <a:r>
              <a:rPr lang="en-US" sz="1500" dirty="0">
                <a:hlinkClick r:id="rId2"/>
              </a:rPr>
              <a:t> Arch 2012;461:67</a:t>
            </a:r>
            <a:r>
              <a:rPr lang="en-US" sz="1500" dirty="0"/>
              <a:t>) </a:t>
            </a:r>
          </a:p>
          <a:p>
            <a:r>
              <a:rPr lang="en-US" i="1" dirty="0"/>
              <a:t>MDM2</a:t>
            </a:r>
            <a:r>
              <a:rPr lang="en-US" dirty="0"/>
              <a:t> and </a:t>
            </a:r>
            <a:r>
              <a:rPr lang="en-US" i="1" dirty="0"/>
              <a:t>CDK4</a:t>
            </a:r>
            <a:r>
              <a:rPr lang="en-US" dirty="0"/>
              <a:t>, by FISH or real time PCR, can differentiate from other sarcomas </a:t>
            </a:r>
            <a:r>
              <a:rPr lang="en-US" sz="1500" dirty="0"/>
              <a:t>(</a:t>
            </a:r>
            <a:r>
              <a:rPr lang="en-US" sz="1500" dirty="0">
                <a:hlinkClick r:id="rId3"/>
              </a:rPr>
              <a:t>Hum </a:t>
            </a:r>
            <a:r>
              <a:rPr lang="en-US" sz="1500" dirty="0" err="1">
                <a:hlinkClick r:id="rId3"/>
              </a:rPr>
              <a:t>Pathol</a:t>
            </a:r>
            <a:r>
              <a:rPr lang="en-US" sz="1500" dirty="0">
                <a:hlinkClick r:id="rId3"/>
              </a:rPr>
              <a:t> 2006;37:1123</a:t>
            </a:r>
            <a:r>
              <a:rPr lang="en-US" sz="1500" dirty="0"/>
              <a:t>, </a:t>
            </a:r>
            <a:r>
              <a:rPr lang="en-US" sz="1500" dirty="0">
                <a:hlinkClick r:id="rId4"/>
              </a:rPr>
              <a:t>Am J </a:t>
            </a:r>
            <a:r>
              <a:rPr lang="en-US" sz="1500" dirty="0" err="1">
                <a:hlinkClick r:id="rId4"/>
              </a:rPr>
              <a:t>Surg</a:t>
            </a:r>
            <a:r>
              <a:rPr lang="en-US" sz="1500" dirty="0">
                <a:hlinkClick r:id="rId4"/>
              </a:rPr>
              <a:t> </a:t>
            </a:r>
            <a:r>
              <a:rPr lang="en-US" sz="1500" dirty="0" err="1">
                <a:hlinkClick r:id="rId4"/>
              </a:rPr>
              <a:t>Pathol</a:t>
            </a:r>
            <a:r>
              <a:rPr lang="en-US" sz="1500" dirty="0">
                <a:hlinkClick r:id="rId4"/>
              </a:rPr>
              <a:t> 2007;31:1476</a:t>
            </a:r>
            <a:r>
              <a:rPr lang="en-US" sz="1500" dirty="0"/>
              <a:t>) </a:t>
            </a:r>
          </a:p>
          <a:p>
            <a:r>
              <a:rPr lang="en-US" dirty="0" err="1" smtClean="0"/>
              <a:t>Carboxypeptidase</a:t>
            </a:r>
            <a:r>
              <a:rPr lang="en-US" dirty="0" smtClean="0"/>
              <a:t> </a:t>
            </a:r>
            <a:r>
              <a:rPr lang="en-US" dirty="0"/>
              <a:t>M amplification has also been reported </a:t>
            </a:r>
            <a:r>
              <a:rPr lang="en-US" sz="1400" dirty="0"/>
              <a:t>(</a:t>
            </a:r>
            <a:r>
              <a:rPr lang="en-US" sz="1400" dirty="0">
                <a:hlinkClick r:id="rId5"/>
              </a:rPr>
              <a:t>Mod </a:t>
            </a:r>
            <a:r>
              <a:rPr lang="en-US" sz="1400" dirty="0" err="1">
                <a:hlinkClick r:id="rId5"/>
              </a:rPr>
              <a:t>Pathol</a:t>
            </a:r>
            <a:r>
              <a:rPr lang="en-US" sz="1400" dirty="0">
                <a:hlinkClick r:id="rId5"/>
              </a:rPr>
              <a:t> 2009;22:1541</a:t>
            </a:r>
            <a:r>
              <a:rPr lang="en-US" sz="1400" dirty="0"/>
              <a:t>) </a:t>
            </a:r>
          </a:p>
          <a:p>
            <a:r>
              <a:rPr lang="en-US" dirty="0"/>
              <a:t>Other rearrangements include amplifications of 10p11-14 and complex rearrangements involving chromosomes 8 and 12 </a:t>
            </a:r>
            <a:r>
              <a:rPr lang="en-US" sz="1400" dirty="0"/>
              <a:t>(</a:t>
            </a:r>
            <a:r>
              <a:rPr lang="en-US" sz="1400" dirty="0" err="1">
                <a:hlinkClick r:id="rId2"/>
              </a:rPr>
              <a:t>Virchows</a:t>
            </a:r>
            <a:r>
              <a:rPr lang="en-US" sz="1400" dirty="0">
                <a:hlinkClick r:id="rId2"/>
              </a:rPr>
              <a:t> Arch 2012;461:67</a:t>
            </a:r>
            <a:r>
              <a:rPr lang="en-US" sz="1400" dirty="0"/>
              <a:t>, </a:t>
            </a:r>
            <a:r>
              <a:rPr lang="en-US" sz="1400" dirty="0" err="1">
                <a:hlinkClick r:id="rId6"/>
              </a:rPr>
              <a:t>Oncol</a:t>
            </a:r>
            <a:r>
              <a:rPr lang="en-US" sz="1400" dirty="0">
                <a:hlinkClick r:id="rId6"/>
              </a:rPr>
              <a:t> Rep 2005;13:649</a:t>
            </a:r>
            <a:r>
              <a:rPr lang="en-US" sz="1400" dirty="0"/>
              <a:t>) </a:t>
            </a:r>
          </a:p>
        </p:txBody>
      </p:sp>
    </p:spTree>
    <p:extLst>
      <p:ext uri="{BB962C8B-B14F-4D97-AF65-F5344CB8AC3E}">
        <p14:creationId xmlns:p14="http://schemas.microsoft.com/office/powerpoint/2010/main" val="26682951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4695" y="365125"/>
            <a:ext cx="10889105" cy="1325563"/>
          </a:xfrm>
        </p:spPr>
        <p:txBody>
          <a:bodyPr>
            <a:normAutofit/>
          </a:bodyPr>
          <a:lstStyle/>
          <a:p>
            <a:r>
              <a:rPr lang="en-US" b="1" dirty="0" err="1" smtClean="0"/>
              <a:t>Liposarcoma</a:t>
            </a:r>
            <a:r>
              <a:rPr lang="en-US" dirty="0"/>
              <a:t/>
            </a:r>
            <a:br>
              <a:rPr lang="en-US" dirty="0"/>
            </a:br>
            <a:endParaRPr lang="en-US" b="1" dirty="0"/>
          </a:p>
        </p:txBody>
      </p:sp>
      <p:sp>
        <p:nvSpPr>
          <p:cNvPr id="6" name="Content Placeholder 5"/>
          <p:cNvSpPr>
            <a:spLocks noGrp="1"/>
          </p:cNvSpPr>
          <p:nvPr>
            <p:ph idx="1"/>
          </p:nvPr>
        </p:nvSpPr>
        <p:spPr/>
        <p:txBody>
          <a:bodyPr>
            <a:normAutofit/>
          </a:bodyPr>
          <a:lstStyle/>
          <a:p>
            <a:r>
              <a:rPr lang="en-US" dirty="0"/>
              <a:t>Sample pathology report</a:t>
            </a:r>
          </a:p>
          <a:p>
            <a:r>
              <a:rPr lang="en-US" dirty="0"/>
              <a:t>Retroperitoneal mass, resection: </a:t>
            </a:r>
          </a:p>
          <a:p>
            <a:pPr lvl="1"/>
            <a:r>
              <a:rPr lang="en-US" dirty="0"/>
              <a:t>Well differentiated </a:t>
            </a:r>
            <a:r>
              <a:rPr lang="en-US" dirty="0" err="1"/>
              <a:t>liposarcoma</a:t>
            </a:r>
            <a:r>
              <a:rPr lang="en-US" dirty="0"/>
              <a:t> (7.5 cm) (see comment) </a:t>
            </a:r>
          </a:p>
          <a:p>
            <a:pPr lvl="1"/>
            <a:r>
              <a:rPr lang="en-US" dirty="0"/>
              <a:t>No evidence of dedifferentiation </a:t>
            </a:r>
          </a:p>
          <a:p>
            <a:pPr lvl="1"/>
            <a:r>
              <a:rPr lang="en-US" dirty="0"/>
              <a:t>Peripheral resection margins are positive for tumor </a:t>
            </a:r>
          </a:p>
          <a:p>
            <a:pPr lvl="1"/>
            <a:r>
              <a:rPr lang="en-US" dirty="0"/>
              <a:t>Comment: Histologic sections of this retroperitoneal mass show a well differentiated fatty neoplasm with fibrotic bands containing rare enlarged, </a:t>
            </a:r>
            <a:r>
              <a:rPr lang="en-US" dirty="0" err="1"/>
              <a:t>hyperchromatic</a:t>
            </a:r>
            <a:r>
              <a:rPr lang="en-US" dirty="0"/>
              <a:t> cells. The malignant cells show strong nuclear expression of MDM2 by immunohistochemistry, supporting the diagnosis. </a:t>
            </a:r>
          </a:p>
          <a:p>
            <a:endParaRPr lang="en-US" dirty="0"/>
          </a:p>
        </p:txBody>
      </p:sp>
    </p:spTree>
    <p:extLst>
      <p:ext uri="{BB962C8B-B14F-4D97-AF65-F5344CB8AC3E}">
        <p14:creationId xmlns:p14="http://schemas.microsoft.com/office/powerpoint/2010/main" val="18732758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70461"/>
            <a:ext cx="10515600" cy="1317201"/>
          </a:xfrm>
        </p:spPr>
        <p:txBody>
          <a:bodyPr/>
          <a:lstStyle/>
          <a:p>
            <a:pPr lvl="0" eaLnBrk="0" fontAlgn="base" hangingPunct="0">
              <a:lnSpc>
                <a:spcPct val="100000"/>
              </a:lnSpc>
              <a:spcAft>
                <a:spcPct val="0"/>
              </a:spcAft>
            </a:pPr>
            <a:r>
              <a:rPr lang="en-US" b="1" dirty="0"/>
              <a:t>Fibroblastic and </a:t>
            </a:r>
            <a:r>
              <a:rPr lang="en-US" b="1" dirty="0" err="1"/>
              <a:t>myofibroblastic</a:t>
            </a:r>
            <a:r>
              <a:rPr lang="en-US" b="1" dirty="0"/>
              <a:t> tumors</a:t>
            </a:r>
            <a:endParaRPr lang="en-US" dirty="0">
              <a:latin typeface="Arial" panose="020B0604020202020204" pitchFamily="34" charset="0"/>
            </a:endParaRPr>
          </a:p>
        </p:txBody>
      </p:sp>
      <p:sp>
        <p:nvSpPr>
          <p:cNvPr id="4" name="Rectangle 1"/>
          <p:cNvSpPr>
            <a:spLocks noGrp="1" noChangeArrowheads="1"/>
          </p:cNvSpPr>
          <p:nvPr>
            <p:ph sz="half" idx="1"/>
          </p:nvPr>
        </p:nvSpPr>
        <p:spPr bwMode="auto">
          <a:xfrm>
            <a:off x="464695" y="730878"/>
            <a:ext cx="5096656" cy="6061146"/>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800" b="1" i="1" u="none" strike="noStrike" cap="none" normalizeH="0" baseline="0" dirty="0" smtClean="0">
                <a:ln>
                  <a:noFill/>
                </a:ln>
                <a:solidFill>
                  <a:schemeClr val="tx1"/>
                </a:solidFill>
                <a:effectLst/>
                <a:latin typeface="Arial" panose="020B0604020202020204" pitchFamily="34" charset="0"/>
              </a:rPr>
              <a:t>Benign</a:t>
            </a:r>
            <a:r>
              <a:rPr kumimoji="0" lang="en-US" sz="1800" b="1" i="0" u="none" strike="noStrike" cap="none" normalizeH="0" baseline="0" dirty="0" smtClean="0">
                <a:ln>
                  <a:noFill/>
                </a:ln>
                <a:solidFill>
                  <a:schemeClr val="tx1"/>
                </a:solidFill>
                <a:effectLst/>
                <a:latin typeface="Arial" panose="020B0604020202020204" pitchFamily="34" charset="0"/>
              </a:rPr>
              <a:t> </a:t>
            </a:r>
          </a:p>
          <a:p>
            <a:r>
              <a:rPr lang="en-US" sz="1400" dirty="0" smtClean="0">
                <a:hlinkClick r:id="rId2"/>
              </a:rPr>
              <a:t>Nodular fasciitis</a:t>
            </a:r>
            <a:endParaRPr lang="en-US" sz="1400" dirty="0"/>
          </a:p>
          <a:p>
            <a:r>
              <a:rPr lang="en-US" sz="1400" dirty="0" smtClean="0">
                <a:hlinkClick r:id="rId3"/>
              </a:rPr>
              <a:t>Proliferative fasciitis</a:t>
            </a:r>
            <a:endParaRPr lang="en-US" sz="1400" dirty="0"/>
          </a:p>
          <a:p>
            <a:r>
              <a:rPr lang="en-US" sz="1400" dirty="0">
                <a:hlinkClick r:id="rId4"/>
              </a:rPr>
              <a:t>Proliferative </a:t>
            </a:r>
            <a:r>
              <a:rPr lang="en-US" sz="1400" dirty="0" smtClean="0">
                <a:hlinkClick r:id="rId4"/>
              </a:rPr>
              <a:t>myositis</a:t>
            </a:r>
            <a:endParaRPr lang="en-US" sz="1400" dirty="0"/>
          </a:p>
          <a:p>
            <a:r>
              <a:rPr lang="en-US" sz="1400" dirty="0" err="1" smtClean="0">
                <a:hlinkClick r:id="rId5"/>
              </a:rPr>
              <a:t>Elastofibroma</a:t>
            </a:r>
            <a:endParaRPr lang="en-US" sz="1400" dirty="0"/>
          </a:p>
          <a:p>
            <a:r>
              <a:rPr lang="en-US" sz="1400" dirty="0">
                <a:hlinkClick r:id="rId6"/>
              </a:rPr>
              <a:t>Fibrous </a:t>
            </a:r>
            <a:r>
              <a:rPr lang="en-US" sz="1400" dirty="0" err="1">
                <a:hlinkClick r:id="rId6"/>
              </a:rPr>
              <a:t>hamartoma</a:t>
            </a:r>
            <a:r>
              <a:rPr lang="en-US" sz="1400" dirty="0">
                <a:hlinkClick r:id="rId6"/>
              </a:rPr>
              <a:t> of </a:t>
            </a:r>
            <a:r>
              <a:rPr lang="en-US" sz="1400" dirty="0" smtClean="0">
                <a:hlinkClick r:id="rId6"/>
              </a:rPr>
              <a:t>infancy</a:t>
            </a:r>
            <a:endParaRPr lang="en-US" sz="1400" dirty="0"/>
          </a:p>
          <a:p>
            <a:r>
              <a:rPr lang="en-US" sz="1400" dirty="0" err="1">
                <a:hlinkClick r:id="rId7"/>
              </a:rPr>
              <a:t>Fibromatosis</a:t>
            </a:r>
            <a:r>
              <a:rPr lang="en-US" sz="1400" dirty="0">
                <a:hlinkClick r:id="rId7"/>
              </a:rPr>
              <a:t> </a:t>
            </a:r>
            <a:r>
              <a:rPr lang="en-US" sz="1400" dirty="0" err="1">
                <a:hlinkClick r:id="rId7"/>
              </a:rPr>
              <a:t>colli</a:t>
            </a:r>
            <a:r>
              <a:rPr lang="en-US" sz="1400" dirty="0"/>
              <a:t> </a:t>
            </a:r>
          </a:p>
          <a:p>
            <a:r>
              <a:rPr lang="en-US" sz="1400" dirty="0" smtClean="0">
                <a:hlinkClick r:id="rId8"/>
              </a:rPr>
              <a:t>Fibroma </a:t>
            </a:r>
            <a:r>
              <a:rPr lang="en-US" sz="1400" dirty="0">
                <a:hlinkClick r:id="rId8"/>
              </a:rPr>
              <a:t>of tendon </a:t>
            </a:r>
            <a:r>
              <a:rPr lang="en-US" sz="1400" dirty="0" smtClean="0">
                <a:hlinkClick r:id="rId8"/>
              </a:rPr>
              <a:t>sheath</a:t>
            </a:r>
            <a:endParaRPr lang="en-US" sz="1400" dirty="0"/>
          </a:p>
          <a:p>
            <a:r>
              <a:rPr lang="en-US" sz="1400" dirty="0" err="1">
                <a:hlinkClick r:id="rId9"/>
              </a:rPr>
              <a:t>Demoplastic</a:t>
            </a:r>
            <a:r>
              <a:rPr lang="en-US" sz="1400" dirty="0">
                <a:hlinkClick r:id="rId9"/>
              </a:rPr>
              <a:t> </a:t>
            </a:r>
            <a:r>
              <a:rPr lang="en-US" sz="1400" dirty="0" err="1" smtClean="0">
                <a:hlinkClick r:id="rId9"/>
              </a:rPr>
              <a:t>fibroblastoma</a:t>
            </a:r>
            <a:endParaRPr lang="en-US" sz="1400" dirty="0"/>
          </a:p>
          <a:p>
            <a:r>
              <a:rPr lang="en-US" sz="1400" u="sng" dirty="0" err="1" smtClean="0">
                <a:solidFill>
                  <a:schemeClr val="accent1">
                    <a:lumMod val="75000"/>
                  </a:schemeClr>
                </a:solidFill>
              </a:rPr>
              <a:t>Myofibroblastoma</a:t>
            </a:r>
            <a:endParaRPr lang="en-US" sz="1400" u="sng" dirty="0">
              <a:solidFill>
                <a:schemeClr val="accent1">
                  <a:lumMod val="75000"/>
                </a:schemeClr>
              </a:solidFill>
            </a:endParaRPr>
          </a:p>
          <a:p>
            <a:r>
              <a:rPr lang="en-US" sz="1400" dirty="0">
                <a:hlinkClick r:id="rId10"/>
              </a:rPr>
              <a:t>Calcifying </a:t>
            </a:r>
            <a:r>
              <a:rPr lang="en-US" sz="1400" dirty="0" err="1">
                <a:hlinkClick r:id="rId10"/>
              </a:rPr>
              <a:t>aponeurotic</a:t>
            </a:r>
            <a:r>
              <a:rPr lang="en-US" sz="1400" dirty="0">
                <a:hlinkClick r:id="rId10"/>
              </a:rPr>
              <a:t> </a:t>
            </a:r>
            <a:r>
              <a:rPr lang="en-US" sz="1400" dirty="0" smtClean="0">
                <a:hlinkClick r:id="rId10"/>
              </a:rPr>
              <a:t>fibroma</a:t>
            </a:r>
            <a:endParaRPr lang="en-US" sz="1400" dirty="0"/>
          </a:p>
          <a:p>
            <a:r>
              <a:rPr lang="en-US" sz="1400" i="1" dirty="0">
                <a:hlinkClick r:id="rId11"/>
              </a:rPr>
              <a:t>EWSR1-SMAD3</a:t>
            </a:r>
            <a:r>
              <a:rPr lang="en-US" sz="1400" dirty="0">
                <a:hlinkClick r:id="rId11"/>
              </a:rPr>
              <a:t> positive fibroblastic tumor (emerging)</a:t>
            </a:r>
            <a:r>
              <a:rPr lang="en-US" sz="1400" dirty="0"/>
              <a:t> </a:t>
            </a:r>
          </a:p>
          <a:p>
            <a:r>
              <a:rPr lang="en-US" sz="1400" dirty="0" err="1" smtClean="0">
                <a:hlinkClick r:id="rId12"/>
              </a:rPr>
              <a:t>Angiomyofibroblastoma</a:t>
            </a:r>
            <a:endParaRPr lang="en-US" sz="1400" dirty="0"/>
          </a:p>
          <a:p>
            <a:r>
              <a:rPr lang="en-US" sz="1400" dirty="0">
                <a:hlinkClick r:id="rId13"/>
              </a:rPr>
              <a:t>Cellular </a:t>
            </a:r>
            <a:r>
              <a:rPr lang="en-US" sz="1400" dirty="0" err="1" smtClean="0">
                <a:hlinkClick r:id="rId13"/>
              </a:rPr>
              <a:t>angiofibroma</a:t>
            </a:r>
            <a:endParaRPr lang="en-US" sz="1400" dirty="0"/>
          </a:p>
          <a:p>
            <a:r>
              <a:rPr lang="en-US" sz="1400" dirty="0" err="1">
                <a:hlinkClick r:id="rId14"/>
              </a:rPr>
              <a:t>Angiofibroma</a:t>
            </a:r>
            <a:r>
              <a:rPr lang="en-US" sz="1400" dirty="0">
                <a:hlinkClick r:id="rId14"/>
              </a:rPr>
              <a:t>, </a:t>
            </a:r>
            <a:endParaRPr lang="en-US" sz="1400" dirty="0" smtClean="0"/>
          </a:p>
          <a:p>
            <a:r>
              <a:rPr lang="en-US" sz="1400" dirty="0" smtClean="0">
                <a:hlinkClick r:id="rId15"/>
              </a:rPr>
              <a:t>Nuchal fibroma</a:t>
            </a:r>
            <a:endParaRPr lang="en-US" sz="1400" dirty="0"/>
          </a:p>
          <a:p>
            <a:r>
              <a:rPr lang="en-US" sz="1400" dirty="0" err="1">
                <a:hlinkClick r:id="rId16"/>
              </a:rPr>
              <a:t>Acral</a:t>
            </a:r>
            <a:r>
              <a:rPr lang="en-US" sz="1400" dirty="0">
                <a:hlinkClick r:id="rId16"/>
              </a:rPr>
              <a:t> </a:t>
            </a:r>
            <a:r>
              <a:rPr lang="en-US" sz="1400" dirty="0" err="1" smtClean="0">
                <a:hlinkClick r:id="rId16"/>
              </a:rPr>
              <a:t>fibromyxoma</a:t>
            </a:r>
            <a:endParaRPr lang="en-US" sz="1400" dirty="0"/>
          </a:p>
          <a:p>
            <a:r>
              <a:rPr lang="en-US" sz="1400" dirty="0">
                <a:hlinkClick r:id="rId17"/>
              </a:rPr>
              <a:t>Gardner fibroma</a:t>
            </a:r>
            <a:endParaRPr lang="en-US" sz="1400" dirty="0"/>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400" b="1" i="0" u="none" strike="noStrike" cap="none" normalizeH="0" baseline="0" dirty="0" smtClean="0">
              <a:ln>
                <a:noFill/>
              </a:ln>
              <a:solidFill>
                <a:schemeClr val="tx1"/>
              </a:solidFill>
              <a:effectLst/>
              <a:latin typeface="Arial" panose="020B0604020202020204" pitchFamily="34" charset="0"/>
            </a:endParaRPr>
          </a:p>
        </p:txBody>
      </p:sp>
      <p:sp>
        <p:nvSpPr>
          <p:cNvPr id="6" name="Content Placeholder 5"/>
          <p:cNvSpPr>
            <a:spLocks noGrp="1"/>
          </p:cNvSpPr>
          <p:nvPr>
            <p:ph sz="half" idx="2"/>
          </p:nvPr>
        </p:nvSpPr>
        <p:spPr>
          <a:xfrm>
            <a:off x="6172200" y="1683956"/>
            <a:ext cx="5181600" cy="4351338"/>
          </a:xfrm>
        </p:spPr>
        <p:style>
          <a:lnRef idx="2">
            <a:schemeClr val="accent1"/>
          </a:lnRef>
          <a:fillRef idx="1">
            <a:schemeClr val="lt1"/>
          </a:fillRef>
          <a:effectRef idx="0">
            <a:schemeClr val="accent1"/>
          </a:effectRef>
          <a:fontRef idx="minor">
            <a:schemeClr val="dk1"/>
          </a:fontRef>
        </p:style>
        <p:txBody>
          <a:bodyPr>
            <a:normAutofit/>
          </a:bodyPr>
          <a:lstStyle/>
          <a:p>
            <a:pPr marL="0" lvl="0" indent="0" eaLnBrk="0" fontAlgn="base" hangingPunct="0">
              <a:lnSpc>
                <a:spcPct val="100000"/>
              </a:lnSpc>
              <a:spcBef>
                <a:spcPct val="0"/>
              </a:spcBef>
              <a:spcAft>
                <a:spcPct val="0"/>
              </a:spcAft>
              <a:buFontTx/>
              <a:buChar char="•"/>
            </a:pPr>
            <a:r>
              <a:rPr lang="en-US" sz="1800" b="1" i="1" dirty="0">
                <a:latin typeface="Arial" panose="020B0604020202020204" pitchFamily="34" charset="0"/>
              </a:rPr>
              <a:t>Malignant</a:t>
            </a:r>
            <a:r>
              <a:rPr lang="en-US" sz="1800" b="1" dirty="0">
                <a:latin typeface="Arial" panose="020B0604020202020204" pitchFamily="34" charset="0"/>
              </a:rPr>
              <a:t> </a:t>
            </a:r>
            <a:endParaRPr lang="en-US" sz="1800" b="1" dirty="0" smtClean="0">
              <a:latin typeface="Arial" panose="020B0604020202020204" pitchFamily="34" charset="0"/>
            </a:endParaRPr>
          </a:p>
          <a:p>
            <a:pPr marL="0" lvl="0" indent="0" eaLnBrk="0" fontAlgn="base" hangingPunct="0">
              <a:lnSpc>
                <a:spcPct val="100000"/>
              </a:lnSpc>
              <a:spcBef>
                <a:spcPct val="0"/>
              </a:spcBef>
              <a:spcAft>
                <a:spcPct val="0"/>
              </a:spcAft>
              <a:buNone/>
            </a:pPr>
            <a:endParaRPr lang="en-US" sz="1800" b="1" dirty="0">
              <a:latin typeface="Arial" panose="020B0604020202020204" pitchFamily="34" charset="0"/>
            </a:endParaRPr>
          </a:p>
          <a:p>
            <a:pPr lvl="1"/>
            <a:r>
              <a:rPr lang="en-US" dirty="0" smtClean="0">
                <a:hlinkClick r:id="rId18"/>
              </a:rPr>
              <a:t>Solitary </a:t>
            </a:r>
            <a:r>
              <a:rPr lang="en-US" dirty="0">
                <a:hlinkClick r:id="rId18"/>
              </a:rPr>
              <a:t>fibrous tumor, </a:t>
            </a:r>
            <a:r>
              <a:rPr lang="en-US" dirty="0" smtClean="0">
                <a:hlinkClick r:id="rId18"/>
              </a:rPr>
              <a:t>malignant</a:t>
            </a:r>
            <a:endParaRPr lang="en-US" dirty="0" smtClean="0"/>
          </a:p>
          <a:p>
            <a:pPr lvl="1"/>
            <a:r>
              <a:rPr lang="en-US" dirty="0" err="1" smtClean="0">
                <a:hlinkClick r:id="rId19"/>
              </a:rPr>
              <a:t>Fibrosarcoma</a:t>
            </a:r>
            <a:r>
              <a:rPr lang="en-US" dirty="0">
                <a:hlinkClick r:id="rId19"/>
              </a:rPr>
              <a:t>, </a:t>
            </a:r>
            <a:r>
              <a:rPr lang="en-US" dirty="0" smtClean="0">
                <a:hlinkClick r:id="rId19"/>
              </a:rPr>
              <a:t>NOS</a:t>
            </a:r>
            <a:endParaRPr lang="en-US" dirty="0"/>
          </a:p>
          <a:p>
            <a:pPr lvl="1"/>
            <a:r>
              <a:rPr lang="en-US" dirty="0" err="1" smtClean="0">
                <a:hlinkClick r:id="rId20"/>
              </a:rPr>
              <a:t>Myxofibrosarcoma</a:t>
            </a:r>
            <a:endParaRPr lang="en-US" dirty="0"/>
          </a:p>
          <a:p>
            <a:pPr lvl="2"/>
            <a:r>
              <a:rPr lang="en-US" dirty="0" err="1">
                <a:hlinkClick r:id="rId20"/>
              </a:rPr>
              <a:t>Epithelioid</a:t>
            </a:r>
            <a:r>
              <a:rPr lang="en-US" dirty="0">
                <a:hlinkClick r:id="rId20"/>
              </a:rPr>
              <a:t> </a:t>
            </a:r>
            <a:r>
              <a:rPr lang="en-US" dirty="0" err="1">
                <a:hlinkClick r:id="rId20"/>
              </a:rPr>
              <a:t>myxofibrosarcoma</a:t>
            </a:r>
            <a:r>
              <a:rPr lang="en-US" dirty="0"/>
              <a:t> </a:t>
            </a:r>
          </a:p>
          <a:p>
            <a:pPr lvl="1"/>
            <a:r>
              <a:rPr lang="en-US" dirty="0">
                <a:hlinkClick r:id="rId21"/>
              </a:rPr>
              <a:t>Low grade </a:t>
            </a:r>
            <a:r>
              <a:rPr lang="en-US" dirty="0" err="1">
                <a:hlinkClick r:id="rId21"/>
              </a:rPr>
              <a:t>fibromyxoid</a:t>
            </a:r>
            <a:r>
              <a:rPr lang="en-US" dirty="0">
                <a:hlinkClick r:id="rId21"/>
              </a:rPr>
              <a:t> </a:t>
            </a:r>
            <a:r>
              <a:rPr lang="en-US" dirty="0" smtClean="0">
                <a:hlinkClick r:id="rId21"/>
              </a:rPr>
              <a:t>sarcoma</a:t>
            </a:r>
            <a:endParaRPr lang="en-US" dirty="0"/>
          </a:p>
          <a:p>
            <a:pPr lvl="1"/>
            <a:r>
              <a:rPr lang="en-US" dirty="0" err="1">
                <a:hlinkClick r:id="rId22"/>
              </a:rPr>
              <a:t>Sclerosing</a:t>
            </a:r>
            <a:r>
              <a:rPr lang="en-US" dirty="0">
                <a:hlinkClick r:id="rId22"/>
              </a:rPr>
              <a:t> </a:t>
            </a:r>
            <a:r>
              <a:rPr lang="en-US" dirty="0" err="1">
                <a:hlinkClick r:id="rId22"/>
              </a:rPr>
              <a:t>epithelioid</a:t>
            </a:r>
            <a:r>
              <a:rPr lang="en-US" dirty="0">
                <a:hlinkClick r:id="rId22"/>
              </a:rPr>
              <a:t> </a:t>
            </a:r>
            <a:r>
              <a:rPr lang="en-US" dirty="0" err="1" smtClean="0">
                <a:hlinkClick r:id="rId22"/>
              </a:rPr>
              <a:t>fibrosarcoma</a:t>
            </a:r>
            <a:endParaRPr lang="en-US" dirty="0"/>
          </a:p>
          <a:p>
            <a:pPr marL="0" lvl="0" indent="0" eaLnBrk="0" fontAlgn="base" hangingPunct="0">
              <a:lnSpc>
                <a:spcPct val="100000"/>
              </a:lnSpc>
              <a:spcBef>
                <a:spcPct val="0"/>
              </a:spcBef>
              <a:spcAft>
                <a:spcPct val="0"/>
              </a:spcAft>
              <a:buNone/>
            </a:pPr>
            <a:endParaRPr lang="en-US" sz="1800" dirty="0">
              <a:latin typeface="Arial" panose="020B0604020202020204" pitchFamily="34" charset="0"/>
            </a:endParaRPr>
          </a:p>
          <a:p>
            <a:endParaRPr lang="en-US" dirty="0"/>
          </a:p>
        </p:txBody>
      </p:sp>
    </p:spTree>
    <p:extLst>
      <p:ext uri="{BB962C8B-B14F-4D97-AF65-F5344CB8AC3E}">
        <p14:creationId xmlns:p14="http://schemas.microsoft.com/office/powerpoint/2010/main" val="2682531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Fibrosarcoma</a:t>
            </a:r>
            <a:r>
              <a:rPr lang="en-US" b="1" dirty="0" smtClean="0"/>
              <a:t> - </a:t>
            </a:r>
            <a:r>
              <a:rPr lang="en-US" b="1" dirty="0"/>
              <a:t>Definition / general</a:t>
            </a:r>
            <a:r>
              <a:rPr lang="en-US" dirty="0"/>
              <a:t/>
            </a:r>
            <a:br>
              <a:rPr lang="en-US" dirty="0"/>
            </a:br>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t>Malignant </a:t>
            </a:r>
            <a:r>
              <a:rPr lang="en-US" dirty="0"/>
              <a:t>tumor of fibroblasts with herringbone architecture and variable collagen </a:t>
            </a:r>
          </a:p>
          <a:p>
            <a:r>
              <a:rPr lang="en-US" dirty="0"/>
              <a:t>Rare (up to 3% of adult sarcomas) </a:t>
            </a:r>
          </a:p>
          <a:p>
            <a:r>
              <a:rPr lang="en-US" dirty="0"/>
              <a:t>Some limit diagnosis to those age 10+ years, most patients are ages 40 - 55 years </a:t>
            </a:r>
          </a:p>
          <a:p>
            <a:r>
              <a:rPr lang="en-US" dirty="0"/>
              <a:t>Many cases formerly called </a:t>
            </a:r>
            <a:r>
              <a:rPr lang="en-US" dirty="0" err="1"/>
              <a:t>fibrosarcoma</a:t>
            </a:r>
            <a:r>
              <a:rPr lang="en-US" dirty="0"/>
              <a:t> are actually dedifferentiated </a:t>
            </a:r>
            <a:r>
              <a:rPr lang="en-US" dirty="0" err="1"/>
              <a:t>liposarcoma</a:t>
            </a:r>
            <a:r>
              <a:rPr lang="en-US" dirty="0"/>
              <a:t>, </a:t>
            </a:r>
            <a:r>
              <a:rPr lang="en-US" dirty="0" err="1"/>
              <a:t>fibromatosis</a:t>
            </a:r>
            <a:r>
              <a:rPr lang="en-US" dirty="0"/>
              <a:t>, </a:t>
            </a:r>
            <a:r>
              <a:rPr lang="en-US" dirty="0" err="1"/>
              <a:t>fibrosarcomatous</a:t>
            </a:r>
            <a:r>
              <a:rPr lang="en-US" dirty="0"/>
              <a:t> DFSP, low-grade </a:t>
            </a:r>
            <a:r>
              <a:rPr lang="en-US" dirty="0" err="1"/>
              <a:t>fibromyxoid</a:t>
            </a:r>
            <a:r>
              <a:rPr lang="en-US" dirty="0"/>
              <a:t> sarcoma, MPNST, synovial sarcoma or MFH-pleomorphic </a:t>
            </a:r>
          </a:p>
          <a:p>
            <a:r>
              <a:rPr lang="en-US" dirty="0"/>
              <a:t>Usually deep soft tissue of lower extremities or trunk, only rarely in </a:t>
            </a:r>
            <a:r>
              <a:rPr lang="en-US" dirty="0" err="1"/>
              <a:t>retroperitoneum</a:t>
            </a:r>
            <a:r>
              <a:rPr lang="en-US" dirty="0"/>
              <a:t> or mediastinum </a:t>
            </a:r>
          </a:p>
          <a:p>
            <a:r>
              <a:rPr lang="en-US" dirty="0"/>
              <a:t>50% recur, 25% metastasize (lung, bone) </a:t>
            </a:r>
          </a:p>
          <a:p>
            <a:r>
              <a:rPr lang="en-US" dirty="0"/>
              <a:t>More metastases if more cellular and higher mitotic activity </a:t>
            </a:r>
          </a:p>
          <a:p>
            <a:r>
              <a:rPr lang="en-US" b="1" dirty="0"/>
              <a:t>Survival:</a:t>
            </a:r>
            <a:r>
              <a:rPr lang="en-US" dirty="0"/>
              <a:t> </a:t>
            </a:r>
          </a:p>
          <a:p>
            <a:pPr lvl="1"/>
            <a:r>
              <a:rPr lang="en-US" dirty="0"/>
              <a:t>5 year - 41%, 10 year - 29% </a:t>
            </a:r>
          </a:p>
          <a:p>
            <a:pPr lvl="1"/>
            <a:r>
              <a:rPr lang="en-US" dirty="0"/>
              <a:t>Better if tumor is superficial and better differentiated, low mitotic rate, no necrosis </a:t>
            </a:r>
          </a:p>
          <a:p>
            <a:endParaRPr lang="en-US" dirty="0"/>
          </a:p>
        </p:txBody>
      </p:sp>
    </p:spTree>
    <p:extLst>
      <p:ext uri="{BB962C8B-B14F-4D97-AF65-F5344CB8AC3E}">
        <p14:creationId xmlns:p14="http://schemas.microsoft.com/office/powerpoint/2010/main" val="18999904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Fibrosarcoma</a:t>
            </a:r>
            <a:r>
              <a:rPr lang="en-US" b="1" dirty="0" smtClean="0"/>
              <a:t> - </a:t>
            </a:r>
            <a:r>
              <a:rPr lang="en-US" b="1" dirty="0"/>
              <a:t>Gross description</a:t>
            </a:r>
            <a:r>
              <a:rPr lang="en-US" dirty="0"/>
              <a:t/>
            </a:r>
            <a:br>
              <a:rPr lang="en-US" dirty="0"/>
            </a:br>
            <a:endParaRPr lang="en-US" b="1" dirty="0"/>
          </a:p>
        </p:txBody>
      </p:sp>
      <p:sp>
        <p:nvSpPr>
          <p:cNvPr id="2" name="Content Placeholder 1"/>
          <p:cNvSpPr>
            <a:spLocks noGrp="1"/>
          </p:cNvSpPr>
          <p:nvPr>
            <p:ph sz="half" idx="1"/>
          </p:nvPr>
        </p:nvSpPr>
        <p:spPr/>
        <p:txBody>
          <a:bodyPr/>
          <a:lstStyle/>
          <a:p>
            <a:r>
              <a:rPr lang="en-US" dirty="0" smtClean="0"/>
              <a:t>May </a:t>
            </a:r>
            <a:r>
              <a:rPr lang="en-US" dirty="0"/>
              <a:t>appear well circumscribed but </a:t>
            </a:r>
            <a:r>
              <a:rPr lang="en-US" dirty="0" err="1"/>
              <a:t>nonencapsulated</a:t>
            </a:r>
            <a:r>
              <a:rPr lang="en-US" dirty="0"/>
              <a:t> </a:t>
            </a:r>
          </a:p>
          <a:p>
            <a:r>
              <a:rPr lang="en-US" dirty="0"/>
              <a:t>Fleshy, hemorrhagic, necrotic, white-tan </a:t>
            </a:r>
          </a:p>
        </p:txBody>
      </p:sp>
      <p:pic>
        <p:nvPicPr>
          <p:cNvPr id="4" name="Content Placeholder 3"/>
          <p:cNvPicPr>
            <a:picLocks noGrp="1" noChangeAspect="1"/>
          </p:cNvPicPr>
          <p:nvPr>
            <p:ph sz="half" idx="2"/>
          </p:nvPr>
        </p:nvPicPr>
        <p:blipFill>
          <a:blip r:embed="rId2"/>
          <a:stretch>
            <a:fillRect/>
          </a:stretch>
        </p:blipFill>
        <p:spPr>
          <a:xfrm>
            <a:off x="6515100" y="2096294"/>
            <a:ext cx="4495800" cy="3810000"/>
          </a:xfrm>
          <a:prstGeom prst="rect">
            <a:avLst/>
          </a:prstGeom>
        </p:spPr>
      </p:pic>
    </p:spTree>
    <p:extLst>
      <p:ext uri="{BB962C8B-B14F-4D97-AF65-F5344CB8AC3E}">
        <p14:creationId xmlns:p14="http://schemas.microsoft.com/office/powerpoint/2010/main" val="13774977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err="1" smtClean="0"/>
              <a:t>Fibrosarcoma</a:t>
            </a:r>
            <a:r>
              <a:rPr lang="en-US" b="1" dirty="0" smtClean="0"/>
              <a:t> - </a:t>
            </a:r>
            <a:r>
              <a:rPr lang="en-US" b="1" dirty="0"/>
              <a:t>Microscopic (histologic) description</a:t>
            </a:r>
            <a:br>
              <a:rPr lang="en-US" b="1" dirty="0"/>
            </a:br>
            <a:endParaRPr lang="en-US" b="1" dirty="0"/>
          </a:p>
        </p:txBody>
      </p:sp>
      <p:sp>
        <p:nvSpPr>
          <p:cNvPr id="2" name="Content Placeholder 1"/>
          <p:cNvSpPr>
            <a:spLocks noGrp="1"/>
          </p:cNvSpPr>
          <p:nvPr>
            <p:ph sz="half" idx="1"/>
          </p:nvPr>
        </p:nvSpPr>
        <p:spPr/>
        <p:txBody>
          <a:bodyPr>
            <a:normAutofit fontScale="62500" lnSpcReduction="20000"/>
          </a:bodyPr>
          <a:lstStyle/>
          <a:p>
            <a:r>
              <a:rPr lang="en-US" dirty="0" smtClean="0"/>
              <a:t>Highly </a:t>
            </a:r>
            <a:r>
              <a:rPr lang="en-US" dirty="0"/>
              <a:t>cellular fibroblastic proliferation in herringbone pattern (cells in columns of short parallel lines with all the lines in one column sloping one way and lines in adjacent columns sloping the other way) </a:t>
            </a:r>
          </a:p>
          <a:p>
            <a:r>
              <a:rPr lang="en-US" dirty="0"/>
              <a:t>Cells have scant cytoplasm, tapering elongated dark nuclei with increased granular chromatin, variable nucleoli </a:t>
            </a:r>
          </a:p>
          <a:p>
            <a:r>
              <a:rPr lang="en-US" dirty="0"/>
              <a:t>Mitotic activity present, often with abnormal forms </a:t>
            </a:r>
          </a:p>
          <a:p>
            <a:r>
              <a:rPr lang="en-US" dirty="0"/>
              <a:t>Variable collagen </a:t>
            </a:r>
          </a:p>
          <a:p>
            <a:r>
              <a:rPr lang="en-US" dirty="0"/>
              <a:t>Usually no giant cells </a:t>
            </a:r>
          </a:p>
          <a:p>
            <a:r>
              <a:rPr lang="en-US" dirty="0"/>
              <a:t>No </a:t>
            </a:r>
            <a:r>
              <a:rPr lang="en-US" dirty="0" err="1"/>
              <a:t>pleomorphism</a:t>
            </a:r>
            <a:r>
              <a:rPr lang="en-US" dirty="0"/>
              <a:t> (or call pleomorphic MFH), no other distinct cell types </a:t>
            </a:r>
          </a:p>
          <a:p>
            <a:r>
              <a:rPr lang="en-US" b="1" dirty="0"/>
              <a:t>Patterns:</a:t>
            </a:r>
            <a:r>
              <a:rPr lang="en-US" dirty="0"/>
              <a:t> </a:t>
            </a:r>
          </a:p>
          <a:p>
            <a:pPr lvl="1"/>
            <a:r>
              <a:rPr lang="en-US" dirty="0"/>
              <a:t>Keloid-like (thick </a:t>
            </a:r>
            <a:r>
              <a:rPr lang="en-US" dirty="0" err="1"/>
              <a:t>hyalinized</a:t>
            </a:r>
            <a:r>
              <a:rPr lang="en-US" dirty="0"/>
              <a:t> collagen fibers), loose fascicular, focally </a:t>
            </a:r>
            <a:r>
              <a:rPr lang="en-US" dirty="0" err="1"/>
              <a:t>myxoid</a:t>
            </a:r>
            <a:r>
              <a:rPr lang="en-US" dirty="0"/>
              <a:t> </a:t>
            </a:r>
          </a:p>
        </p:txBody>
      </p:sp>
      <p:pic>
        <p:nvPicPr>
          <p:cNvPr id="4" name="Content Placeholder 3"/>
          <p:cNvPicPr>
            <a:picLocks noGrp="1" noChangeAspect="1"/>
          </p:cNvPicPr>
          <p:nvPr>
            <p:ph sz="half" idx="2"/>
          </p:nvPr>
        </p:nvPicPr>
        <p:blipFill>
          <a:blip r:embed="rId2"/>
          <a:stretch>
            <a:fillRect/>
          </a:stretch>
        </p:blipFill>
        <p:spPr>
          <a:xfrm>
            <a:off x="7539219" y="1027906"/>
            <a:ext cx="2917703" cy="1828800"/>
          </a:xfrm>
          <a:prstGeom prst="rect">
            <a:avLst/>
          </a:prstGeom>
        </p:spPr>
      </p:pic>
      <p:pic>
        <p:nvPicPr>
          <p:cNvPr id="7" name="Picture 6"/>
          <p:cNvPicPr>
            <a:picLocks noChangeAspect="1"/>
          </p:cNvPicPr>
          <p:nvPr/>
        </p:nvPicPr>
        <p:blipFill rotWithShape="1">
          <a:blip r:embed="rId3"/>
          <a:srcRect r="52489"/>
          <a:stretch/>
        </p:blipFill>
        <p:spPr>
          <a:xfrm>
            <a:off x="7547466" y="3028553"/>
            <a:ext cx="2909456" cy="1828800"/>
          </a:xfrm>
          <a:prstGeom prst="rect">
            <a:avLst/>
          </a:prstGeom>
        </p:spPr>
      </p:pic>
      <p:pic>
        <p:nvPicPr>
          <p:cNvPr id="8" name="Picture 7"/>
          <p:cNvPicPr>
            <a:picLocks noChangeAspect="1"/>
          </p:cNvPicPr>
          <p:nvPr/>
        </p:nvPicPr>
        <p:blipFill rotWithShape="1">
          <a:blip r:embed="rId3"/>
          <a:srcRect l="52140"/>
          <a:stretch/>
        </p:blipFill>
        <p:spPr>
          <a:xfrm>
            <a:off x="7547466" y="5029200"/>
            <a:ext cx="2930803" cy="1828800"/>
          </a:xfrm>
          <a:prstGeom prst="rect">
            <a:avLst/>
          </a:prstGeom>
        </p:spPr>
      </p:pic>
    </p:spTree>
    <p:extLst>
      <p:ext uri="{BB962C8B-B14F-4D97-AF65-F5344CB8AC3E}">
        <p14:creationId xmlns:p14="http://schemas.microsoft.com/office/powerpoint/2010/main" val="26437176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Fibrosarcoma</a:t>
            </a:r>
            <a:endParaRPr lang="en-US" b="1" dirty="0"/>
          </a:p>
        </p:txBody>
      </p:sp>
      <p:sp>
        <p:nvSpPr>
          <p:cNvPr id="6" name="Content Placeholder 5"/>
          <p:cNvSpPr>
            <a:spLocks noGrp="1"/>
          </p:cNvSpPr>
          <p:nvPr>
            <p:ph idx="1"/>
          </p:nvPr>
        </p:nvSpPr>
        <p:spPr/>
        <p:txBody>
          <a:bodyPr>
            <a:normAutofit/>
          </a:bodyPr>
          <a:lstStyle/>
          <a:p>
            <a:r>
              <a:rPr lang="en-US" b="1" dirty="0"/>
              <a:t>Positive stains</a:t>
            </a:r>
          </a:p>
          <a:p>
            <a:pPr lvl="1"/>
            <a:r>
              <a:rPr lang="en-US" dirty="0" err="1">
                <a:hlinkClick r:id="rId2"/>
              </a:rPr>
              <a:t>Reticulin</a:t>
            </a:r>
            <a:r>
              <a:rPr lang="en-US" dirty="0"/>
              <a:t> stain demonstrates fibers surrounding each cell </a:t>
            </a:r>
          </a:p>
          <a:p>
            <a:pPr lvl="1"/>
            <a:r>
              <a:rPr lang="en-US" b="1" dirty="0" err="1"/>
              <a:t>Phosphotungstic</a:t>
            </a:r>
            <a:r>
              <a:rPr lang="en-US" b="1" dirty="0"/>
              <a:t> acid-</a:t>
            </a:r>
            <a:r>
              <a:rPr lang="en-US" b="1" dirty="0" err="1"/>
              <a:t>hematoxylin</a:t>
            </a:r>
            <a:r>
              <a:rPr lang="en-US" dirty="0"/>
              <a:t> demonstrates abundant cytoplasmic fibrils </a:t>
            </a:r>
          </a:p>
          <a:p>
            <a:pPr lvl="1"/>
            <a:r>
              <a:rPr lang="en-US" dirty="0"/>
              <a:t>Also </a:t>
            </a:r>
            <a:r>
              <a:rPr lang="en-US" dirty="0" err="1">
                <a:hlinkClick r:id="rId3"/>
              </a:rPr>
              <a:t>vimentin</a:t>
            </a:r>
            <a:r>
              <a:rPr lang="en-US" dirty="0"/>
              <a:t>, </a:t>
            </a:r>
            <a:r>
              <a:rPr lang="en-US" b="1" dirty="0"/>
              <a:t>type 1 collagen</a:t>
            </a:r>
            <a:r>
              <a:rPr lang="en-US" dirty="0"/>
              <a:t>, </a:t>
            </a:r>
            <a:r>
              <a:rPr lang="en-US" dirty="0">
                <a:hlinkClick r:id="rId4"/>
              </a:rPr>
              <a:t>p53</a:t>
            </a:r>
            <a:r>
              <a:rPr lang="en-US" dirty="0"/>
              <a:t> </a:t>
            </a:r>
          </a:p>
          <a:p>
            <a:pPr lvl="1"/>
            <a:r>
              <a:rPr lang="en-US" dirty="0">
                <a:hlinkClick r:id="rId5"/>
              </a:rPr>
              <a:t>High Ki67</a:t>
            </a:r>
            <a:r>
              <a:rPr lang="en-US" dirty="0"/>
              <a:t> </a:t>
            </a:r>
          </a:p>
          <a:p>
            <a:pPr lvl="1"/>
            <a:r>
              <a:rPr lang="en-US" dirty="0"/>
              <a:t>May be </a:t>
            </a:r>
            <a:r>
              <a:rPr lang="en-US" dirty="0">
                <a:hlinkClick r:id="rId6"/>
              </a:rPr>
              <a:t>CD34+</a:t>
            </a:r>
            <a:r>
              <a:rPr lang="en-US" dirty="0"/>
              <a:t> if arises from DFSP or solitary fibrous tumor </a:t>
            </a:r>
          </a:p>
          <a:p>
            <a:r>
              <a:rPr lang="en-US" b="1" dirty="0"/>
              <a:t>Negative stains</a:t>
            </a:r>
          </a:p>
          <a:p>
            <a:pPr lvl="1"/>
            <a:r>
              <a:rPr lang="en-US" dirty="0">
                <a:hlinkClick r:id="rId7"/>
              </a:rPr>
              <a:t>S100</a:t>
            </a:r>
            <a:r>
              <a:rPr lang="en-US" dirty="0"/>
              <a:t>, </a:t>
            </a:r>
            <a:r>
              <a:rPr lang="en-US" dirty="0">
                <a:hlinkClick r:id="rId8"/>
              </a:rPr>
              <a:t>keratin</a:t>
            </a:r>
            <a:r>
              <a:rPr lang="en-US" dirty="0"/>
              <a:t> </a:t>
            </a:r>
          </a:p>
          <a:p>
            <a:pPr lvl="1"/>
            <a:r>
              <a:rPr lang="en-US" dirty="0"/>
              <a:t>Smooth muscle markers, </a:t>
            </a:r>
            <a:r>
              <a:rPr lang="en-US" dirty="0" err="1"/>
              <a:t>histiocytic</a:t>
            </a:r>
            <a:r>
              <a:rPr lang="en-US" dirty="0"/>
              <a:t> markers, basal lamina </a:t>
            </a:r>
          </a:p>
        </p:txBody>
      </p:sp>
    </p:spTree>
    <p:extLst>
      <p:ext uri="{BB962C8B-B14F-4D97-AF65-F5344CB8AC3E}">
        <p14:creationId xmlns:p14="http://schemas.microsoft.com/office/powerpoint/2010/main" val="36787522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a:t>Vascular tumors</a:t>
            </a:r>
            <a:endParaRPr lang="en-US" dirty="0">
              <a:latin typeface="Arial" panose="020B0604020202020204" pitchFamily="34" charset="0"/>
            </a:endParaRPr>
          </a:p>
        </p:txBody>
      </p:sp>
      <p:sp>
        <p:nvSpPr>
          <p:cNvPr id="4" name="Rectangle 1"/>
          <p:cNvSpPr>
            <a:spLocks noGrp="1" noChangeArrowheads="1"/>
          </p:cNvSpPr>
          <p:nvPr>
            <p:ph sz="half" idx="1"/>
          </p:nvPr>
        </p:nvSpPr>
        <p:spPr bwMode="auto">
          <a:xfrm>
            <a:off x="838199" y="1373023"/>
            <a:ext cx="4513289" cy="4686924"/>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800" b="1" i="1" u="none" strike="noStrike" cap="none" normalizeH="0" baseline="0" dirty="0" smtClean="0">
                <a:ln>
                  <a:noFill/>
                </a:ln>
                <a:solidFill>
                  <a:schemeClr val="tx1"/>
                </a:solidFill>
                <a:effectLst/>
                <a:latin typeface="Arial" panose="020B0604020202020204" pitchFamily="34" charset="0"/>
              </a:rPr>
              <a:t>Benign</a:t>
            </a:r>
            <a:r>
              <a:rPr kumimoji="0" lang="en-US" sz="1800" b="1" i="0" u="none" strike="noStrike" cap="none" normalizeH="0" baseline="0" dirty="0" smtClean="0">
                <a:ln>
                  <a:noFill/>
                </a:ln>
                <a:solidFill>
                  <a:schemeClr val="tx1"/>
                </a:solidFill>
                <a:effectLst/>
                <a:latin typeface="Arial" panose="020B0604020202020204" pitchFamily="34" charset="0"/>
              </a:rPr>
              <a:t> </a:t>
            </a:r>
          </a:p>
          <a:p>
            <a:r>
              <a:rPr lang="en-US" sz="1400" dirty="0" err="1" smtClean="0">
                <a:hlinkClick r:id="rId2"/>
              </a:rPr>
              <a:t>Hemangioma</a:t>
            </a:r>
            <a:r>
              <a:rPr lang="en-US" sz="1400" dirty="0">
                <a:hlinkClick r:id="rId2"/>
              </a:rPr>
              <a:t>, </a:t>
            </a:r>
            <a:r>
              <a:rPr lang="en-US" sz="1400" dirty="0" smtClean="0">
                <a:hlinkClick r:id="rId2"/>
              </a:rPr>
              <a:t>NOS</a:t>
            </a:r>
            <a:endParaRPr lang="en-US" sz="1400" dirty="0"/>
          </a:p>
          <a:p>
            <a:r>
              <a:rPr lang="en-US" sz="1400" dirty="0"/>
              <a:t>Intramuscular </a:t>
            </a:r>
            <a:r>
              <a:rPr lang="en-US" sz="1400" dirty="0" err="1" smtClean="0"/>
              <a:t>hemangioma</a:t>
            </a:r>
            <a:endParaRPr lang="en-US" sz="1400" dirty="0"/>
          </a:p>
          <a:p>
            <a:r>
              <a:rPr lang="en-US" sz="1400" dirty="0" err="1">
                <a:hlinkClick r:id="rId3"/>
              </a:rPr>
              <a:t>Arteriovenous</a:t>
            </a:r>
            <a:r>
              <a:rPr lang="en-US" sz="1400" dirty="0">
                <a:hlinkClick r:id="rId3"/>
              </a:rPr>
              <a:t> </a:t>
            </a:r>
            <a:r>
              <a:rPr lang="en-US" sz="1400" dirty="0" err="1" smtClean="0">
                <a:hlinkClick r:id="rId3"/>
              </a:rPr>
              <a:t>hemangioma</a:t>
            </a:r>
            <a:endParaRPr lang="en-US" sz="1400" dirty="0"/>
          </a:p>
          <a:p>
            <a:r>
              <a:rPr lang="en-US" sz="1400" dirty="0">
                <a:hlinkClick r:id="rId4"/>
              </a:rPr>
              <a:t>Venous </a:t>
            </a:r>
            <a:r>
              <a:rPr lang="en-US" sz="1400" dirty="0" err="1" smtClean="0">
                <a:hlinkClick r:id="rId4"/>
              </a:rPr>
              <a:t>hemangioma</a:t>
            </a:r>
            <a:endParaRPr lang="en-US" sz="1400" dirty="0"/>
          </a:p>
          <a:p>
            <a:r>
              <a:rPr lang="en-US" sz="1400" dirty="0" smtClean="0">
                <a:hlinkClick r:id="rId5"/>
              </a:rPr>
              <a:t>Anastomosing </a:t>
            </a:r>
            <a:r>
              <a:rPr lang="en-US" sz="1400" dirty="0" err="1" smtClean="0">
                <a:hlinkClick r:id="rId5"/>
              </a:rPr>
              <a:t>hemangioma</a:t>
            </a:r>
            <a:r>
              <a:rPr lang="en-US" sz="1400" dirty="0" smtClean="0"/>
              <a:t> </a:t>
            </a:r>
            <a:endParaRPr lang="en-US" sz="1400" dirty="0"/>
          </a:p>
          <a:p>
            <a:r>
              <a:rPr lang="en-US" sz="1400" dirty="0" err="1">
                <a:hlinkClick r:id="rId6"/>
              </a:rPr>
              <a:t>Epithelioid</a:t>
            </a:r>
            <a:r>
              <a:rPr lang="en-US" sz="1400" dirty="0">
                <a:hlinkClick r:id="rId6"/>
              </a:rPr>
              <a:t> </a:t>
            </a:r>
            <a:r>
              <a:rPr lang="en-US" sz="1400" dirty="0" err="1" smtClean="0">
                <a:hlinkClick r:id="rId6"/>
              </a:rPr>
              <a:t>hemangioma</a:t>
            </a:r>
            <a:r>
              <a:rPr lang="en-US" sz="1400" dirty="0" smtClean="0"/>
              <a:t> </a:t>
            </a:r>
            <a:endParaRPr lang="en-US" sz="1400" dirty="0"/>
          </a:p>
          <a:p>
            <a:pPr lvl="1"/>
            <a:r>
              <a:rPr lang="en-US" sz="1400" dirty="0"/>
              <a:t>Cellular </a:t>
            </a:r>
            <a:r>
              <a:rPr lang="en-US" sz="1400" dirty="0" err="1"/>
              <a:t>epithelioid</a:t>
            </a:r>
            <a:r>
              <a:rPr lang="en-US" sz="1400" dirty="0"/>
              <a:t> </a:t>
            </a:r>
            <a:r>
              <a:rPr lang="en-US" sz="1400" dirty="0" err="1"/>
              <a:t>hemangioma</a:t>
            </a:r>
            <a:r>
              <a:rPr lang="en-US" sz="1400" dirty="0"/>
              <a:t> </a:t>
            </a:r>
          </a:p>
          <a:p>
            <a:pPr lvl="1"/>
            <a:r>
              <a:rPr lang="en-US" sz="1400" dirty="0"/>
              <a:t>Atypical </a:t>
            </a:r>
            <a:r>
              <a:rPr lang="en-US" sz="1400" dirty="0" err="1"/>
              <a:t>epithelioid</a:t>
            </a:r>
            <a:r>
              <a:rPr lang="en-US" sz="1400" dirty="0"/>
              <a:t> </a:t>
            </a:r>
            <a:r>
              <a:rPr lang="en-US" sz="1400" dirty="0" err="1"/>
              <a:t>hemangioma</a:t>
            </a:r>
            <a:r>
              <a:rPr lang="en-US" sz="1400" dirty="0"/>
              <a:t> </a:t>
            </a:r>
          </a:p>
          <a:p>
            <a:r>
              <a:rPr lang="en-US" sz="1400" dirty="0" err="1">
                <a:hlinkClick r:id="rId7"/>
              </a:rPr>
              <a:t>Lymphangioma</a:t>
            </a:r>
            <a:r>
              <a:rPr lang="en-US" sz="1400" dirty="0">
                <a:hlinkClick r:id="rId7"/>
              </a:rPr>
              <a:t>, </a:t>
            </a:r>
            <a:r>
              <a:rPr lang="en-US" sz="1400" dirty="0" smtClean="0">
                <a:hlinkClick r:id="rId7"/>
              </a:rPr>
              <a:t>NOS</a:t>
            </a:r>
            <a:r>
              <a:rPr lang="en-US" sz="1400" dirty="0" smtClean="0"/>
              <a:t> </a:t>
            </a:r>
            <a:endParaRPr lang="en-US" sz="1400" dirty="0"/>
          </a:p>
          <a:p>
            <a:pPr lvl="1"/>
            <a:r>
              <a:rPr lang="en-US" sz="1400" dirty="0" err="1">
                <a:hlinkClick r:id="rId8"/>
              </a:rPr>
              <a:t>Lymphangiomatosis</a:t>
            </a:r>
            <a:r>
              <a:rPr lang="en-US" sz="1400" dirty="0"/>
              <a:t> </a:t>
            </a:r>
          </a:p>
          <a:p>
            <a:r>
              <a:rPr lang="en-US" sz="1400" dirty="0">
                <a:hlinkClick r:id="rId9"/>
              </a:rPr>
              <a:t>Cystic </a:t>
            </a:r>
            <a:r>
              <a:rPr lang="en-US" sz="1400" dirty="0" err="1" smtClean="0">
                <a:hlinkClick r:id="rId9"/>
              </a:rPr>
              <a:t>lymphangioma</a:t>
            </a:r>
            <a:r>
              <a:rPr lang="en-US" sz="1400" dirty="0" smtClean="0"/>
              <a:t> </a:t>
            </a:r>
            <a:endParaRPr lang="en-US" sz="1400" dirty="0"/>
          </a:p>
          <a:p>
            <a:r>
              <a:rPr lang="en-US" sz="1400" dirty="0">
                <a:hlinkClick r:id="rId10"/>
              </a:rPr>
              <a:t>Acquired tufted </a:t>
            </a:r>
            <a:r>
              <a:rPr lang="en-US" sz="1400" dirty="0" err="1" smtClean="0">
                <a:hlinkClick r:id="rId10"/>
              </a:rPr>
              <a:t>hemangioma</a:t>
            </a:r>
            <a:endParaRPr lang="en-US" sz="1400" dirty="0" smtClean="0"/>
          </a:p>
          <a:p>
            <a:endParaRPr lang="en-US" sz="1400" dirty="0"/>
          </a:p>
          <a:p>
            <a:endParaRPr lang="en-US" sz="1400" dirty="0"/>
          </a:p>
        </p:txBody>
      </p:sp>
      <p:sp>
        <p:nvSpPr>
          <p:cNvPr id="6" name="Content Placeholder 5"/>
          <p:cNvSpPr>
            <a:spLocks noGrp="1"/>
          </p:cNvSpPr>
          <p:nvPr>
            <p:ph sz="half" idx="2"/>
          </p:nvPr>
        </p:nvSpPr>
        <p:spPr>
          <a:xfrm>
            <a:off x="6172200" y="1373023"/>
            <a:ext cx="5181600" cy="4662271"/>
          </a:xfrm>
        </p:spPr>
        <p:style>
          <a:lnRef idx="2">
            <a:schemeClr val="accent1"/>
          </a:lnRef>
          <a:fillRef idx="1">
            <a:schemeClr val="lt1"/>
          </a:fillRef>
          <a:effectRef idx="0">
            <a:schemeClr val="accent1"/>
          </a:effectRef>
          <a:fontRef idx="minor">
            <a:schemeClr val="dk1"/>
          </a:fontRef>
        </p:style>
        <p:txBody>
          <a:bodyPr/>
          <a:lstStyle/>
          <a:p>
            <a:pPr marL="0" lvl="0" indent="0" eaLnBrk="0" fontAlgn="base" hangingPunct="0">
              <a:lnSpc>
                <a:spcPct val="100000"/>
              </a:lnSpc>
              <a:spcBef>
                <a:spcPct val="0"/>
              </a:spcBef>
              <a:spcAft>
                <a:spcPct val="0"/>
              </a:spcAft>
              <a:buFontTx/>
              <a:buChar char="•"/>
            </a:pPr>
            <a:r>
              <a:rPr lang="en-US" sz="1800" b="1" i="1" dirty="0">
                <a:latin typeface="Arial" panose="020B0604020202020204" pitchFamily="34" charset="0"/>
              </a:rPr>
              <a:t>Malignant</a:t>
            </a:r>
            <a:r>
              <a:rPr lang="en-US" sz="1800" b="1" dirty="0">
                <a:latin typeface="Arial" panose="020B0604020202020204" pitchFamily="34" charset="0"/>
              </a:rPr>
              <a:t> </a:t>
            </a:r>
          </a:p>
          <a:p>
            <a:pPr lvl="1"/>
            <a:r>
              <a:rPr lang="en-US" dirty="0" err="1" smtClean="0">
                <a:hlinkClick r:id="rId11"/>
              </a:rPr>
              <a:t>Epithelioid</a:t>
            </a:r>
            <a:r>
              <a:rPr lang="en-US" dirty="0" smtClean="0">
                <a:hlinkClick r:id="rId11"/>
              </a:rPr>
              <a:t> </a:t>
            </a:r>
            <a:r>
              <a:rPr lang="en-US" dirty="0" err="1">
                <a:hlinkClick r:id="rId11"/>
              </a:rPr>
              <a:t>hemangioendothelioma</a:t>
            </a:r>
            <a:r>
              <a:rPr lang="en-US" dirty="0">
                <a:hlinkClick r:id="rId11"/>
              </a:rPr>
              <a:t>, </a:t>
            </a:r>
            <a:r>
              <a:rPr lang="en-US" dirty="0" smtClean="0">
                <a:hlinkClick r:id="rId11"/>
              </a:rPr>
              <a:t>NOS</a:t>
            </a:r>
            <a:endParaRPr lang="en-US" dirty="0"/>
          </a:p>
          <a:p>
            <a:pPr lvl="2"/>
            <a:r>
              <a:rPr lang="en-US" dirty="0" err="1">
                <a:hlinkClick r:id="rId11"/>
              </a:rPr>
              <a:t>Epithelioid</a:t>
            </a:r>
            <a:r>
              <a:rPr lang="en-US" dirty="0">
                <a:hlinkClick r:id="rId11"/>
              </a:rPr>
              <a:t> </a:t>
            </a:r>
            <a:r>
              <a:rPr lang="en-US" dirty="0" err="1">
                <a:hlinkClick r:id="rId11"/>
              </a:rPr>
              <a:t>hemangioendothelioma</a:t>
            </a:r>
            <a:r>
              <a:rPr lang="en-US" dirty="0">
                <a:hlinkClick r:id="rId11"/>
              </a:rPr>
              <a:t> with </a:t>
            </a:r>
            <a:r>
              <a:rPr lang="en-US" i="1" dirty="0">
                <a:hlinkClick r:id="rId11"/>
              </a:rPr>
              <a:t>WWTR1-CAMTA1</a:t>
            </a:r>
            <a:r>
              <a:rPr lang="en-US" dirty="0">
                <a:hlinkClick r:id="rId11"/>
              </a:rPr>
              <a:t> fusion</a:t>
            </a:r>
            <a:r>
              <a:rPr lang="en-US" dirty="0"/>
              <a:t> </a:t>
            </a:r>
          </a:p>
          <a:p>
            <a:pPr lvl="2"/>
            <a:r>
              <a:rPr lang="en-US" dirty="0" err="1">
                <a:hlinkClick r:id="rId11"/>
              </a:rPr>
              <a:t>Epithelioid</a:t>
            </a:r>
            <a:r>
              <a:rPr lang="en-US" dirty="0">
                <a:hlinkClick r:id="rId11"/>
              </a:rPr>
              <a:t> </a:t>
            </a:r>
            <a:r>
              <a:rPr lang="en-US" dirty="0" err="1">
                <a:hlinkClick r:id="rId11"/>
              </a:rPr>
              <a:t>hemangioendothelioma</a:t>
            </a:r>
            <a:r>
              <a:rPr lang="en-US" dirty="0">
                <a:hlinkClick r:id="rId11"/>
              </a:rPr>
              <a:t> with </a:t>
            </a:r>
            <a:r>
              <a:rPr lang="en-US" i="1" dirty="0">
                <a:hlinkClick r:id="rId11"/>
              </a:rPr>
              <a:t>YAP1-TFE3</a:t>
            </a:r>
            <a:r>
              <a:rPr lang="en-US" dirty="0">
                <a:hlinkClick r:id="rId11"/>
              </a:rPr>
              <a:t> fusion</a:t>
            </a:r>
            <a:r>
              <a:rPr lang="en-US" dirty="0"/>
              <a:t> </a:t>
            </a:r>
          </a:p>
          <a:p>
            <a:pPr lvl="1"/>
            <a:r>
              <a:rPr lang="en-US" dirty="0" err="1" smtClean="0">
                <a:hlinkClick r:id="rId12"/>
              </a:rPr>
              <a:t>Angiosarcoma</a:t>
            </a:r>
            <a:r>
              <a:rPr lang="en-US" dirty="0" smtClean="0"/>
              <a:t> </a:t>
            </a:r>
          </a:p>
          <a:p>
            <a:pPr marL="0" lvl="0" indent="0" eaLnBrk="0" fontAlgn="base" hangingPunct="0">
              <a:lnSpc>
                <a:spcPct val="100000"/>
              </a:lnSpc>
              <a:spcBef>
                <a:spcPct val="0"/>
              </a:spcBef>
              <a:spcAft>
                <a:spcPct val="0"/>
              </a:spcAft>
              <a:buNone/>
            </a:pPr>
            <a:endParaRPr lang="en-US" sz="1800" dirty="0" smtClean="0">
              <a:latin typeface="Arial" panose="020B0604020202020204" pitchFamily="34" charset="0"/>
            </a:endParaRPr>
          </a:p>
          <a:p>
            <a:endParaRPr lang="en-US" dirty="0"/>
          </a:p>
        </p:txBody>
      </p:sp>
    </p:spTree>
    <p:extLst>
      <p:ext uri="{BB962C8B-B14F-4D97-AF65-F5344CB8AC3E}">
        <p14:creationId xmlns:p14="http://schemas.microsoft.com/office/powerpoint/2010/main" val="21261006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carcinoma</a:t>
            </a:r>
          </a:p>
        </p:txBody>
      </p:sp>
      <p:sp>
        <p:nvSpPr>
          <p:cNvPr id="3" name="Content Placeholder 2"/>
          <p:cNvSpPr>
            <a:spLocks noGrp="1"/>
          </p:cNvSpPr>
          <p:nvPr>
            <p:ph idx="1"/>
          </p:nvPr>
        </p:nvSpPr>
        <p:spPr/>
        <p:txBody>
          <a:bodyPr>
            <a:normAutofit fontScale="62500" lnSpcReduction="20000"/>
          </a:bodyPr>
          <a:lstStyle/>
          <a:p>
            <a:r>
              <a:rPr lang="en-US" b="1" dirty="0"/>
              <a:t>Terminology</a:t>
            </a:r>
          </a:p>
          <a:p>
            <a:pPr lvl="1"/>
            <a:r>
              <a:rPr lang="en-US" dirty="0"/>
              <a:t>Basal cell </a:t>
            </a:r>
            <a:r>
              <a:rPr lang="en-US" dirty="0" err="1"/>
              <a:t>epithelioma</a:t>
            </a:r>
            <a:r>
              <a:rPr lang="en-US" dirty="0"/>
              <a:t> </a:t>
            </a:r>
          </a:p>
          <a:p>
            <a:pPr lvl="1"/>
            <a:r>
              <a:rPr lang="en-US" dirty="0"/>
              <a:t>Rodent ulcer </a:t>
            </a:r>
          </a:p>
          <a:p>
            <a:pPr lvl="1"/>
            <a:r>
              <a:rPr lang="en-US" dirty="0" err="1"/>
              <a:t>Basalioma</a:t>
            </a:r>
            <a:r>
              <a:rPr lang="en-US" dirty="0"/>
              <a:t> </a:t>
            </a:r>
          </a:p>
          <a:p>
            <a:pPr lvl="1"/>
            <a:r>
              <a:rPr lang="en-US" dirty="0" err="1"/>
              <a:t>Fibroepithelioma</a:t>
            </a:r>
            <a:r>
              <a:rPr lang="en-US" dirty="0"/>
              <a:t> of </a:t>
            </a:r>
            <a:r>
              <a:rPr lang="en-US" dirty="0" err="1"/>
              <a:t>Pinkus</a:t>
            </a:r>
            <a:r>
              <a:rPr lang="en-US" dirty="0"/>
              <a:t> </a:t>
            </a:r>
            <a:endParaRPr lang="en-US" dirty="0" smtClean="0"/>
          </a:p>
          <a:p>
            <a:r>
              <a:rPr lang="en-US" b="1" dirty="0"/>
              <a:t>Sites</a:t>
            </a:r>
          </a:p>
          <a:p>
            <a:pPr lvl="1"/>
            <a:r>
              <a:rPr lang="en-US" dirty="0"/>
              <a:t>Sun exposed skin (</a:t>
            </a:r>
            <a:r>
              <a:rPr lang="en-US" dirty="0">
                <a:hlinkClick r:id="rId2"/>
              </a:rPr>
              <a:t>G </a:t>
            </a:r>
            <a:r>
              <a:rPr lang="en-US" dirty="0" err="1">
                <a:hlinkClick r:id="rId2"/>
              </a:rPr>
              <a:t>Ital</a:t>
            </a:r>
            <a:r>
              <a:rPr lang="en-US" dirty="0">
                <a:hlinkClick r:id="rId2"/>
              </a:rPr>
              <a:t> </a:t>
            </a:r>
            <a:r>
              <a:rPr lang="en-US" dirty="0" err="1">
                <a:hlinkClick r:id="rId2"/>
              </a:rPr>
              <a:t>Dermatol</a:t>
            </a:r>
            <a:r>
              <a:rPr lang="en-US" dirty="0">
                <a:hlinkClick r:id="rId2"/>
              </a:rPr>
              <a:t> </a:t>
            </a:r>
            <a:r>
              <a:rPr lang="en-US" dirty="0" err="1">
                <a:hlinkClick r:id="rId2"/>
              </a:rPr>
              <a:t>Venereol</a:t>
            </a:r>
            <a:r>
              <a:rPr lang="en-US" dirty="0">
                <a:hlinkClick r:id="rId2"/>
              </a:rPr>
              <a:t> 2014;149:423</a:t>
            </a:r>
            <a:r>
              <a:rPr lang="en-US" dirty="0"/>
              <a:t>) </a:t>
            </a:r>
          </a:p>
          <a:p>
            <a:pPr lvl="1"/>
            <a:r>
              <a:rPr lang="en-US" dirty="0"/>
              <a:t>64% on the head region (most often nodular variant) </a:t>
            </a:r>
          </a:p>
          <a:p>
            <a:pPr lvl="1"/>
            <a:r>
              <a:rPr lang="en-US" dirty="0"/>
              <a:t>24% on the trunk (most often superficial variant) </a:t>
            </a:r>
          </a:p>
          <a:p>
            <a:pPr lvl="1"/>
            <a:r>
              <a:rPr lang="en-US" dirty="0"/>
              <a:t>Rare areas such as </a:t>
            </a:r>
            <a:r>
              <a:rPr lang="en-US" dirty="0" err="1"/>
              <a:t>anogenital</a:t>
            </a:r>
            <a:r>
              <a:rPr lang="en-US" dirty="0"/>
              <a:t> region, nail unit, palm and sole (</a:t>
            </a:r>
            <a:r>
              <a:rPr lang="en-US" dirty="0">
                <a:hlinkClick r:id="rId3"/>
              </a:rPr>
              <a:t>J </a:t>
            </a:r>
            <a:r>
              <a:rPr lang="en-US" dirty="0" err="1">
                <a:hlinkClick r:id="rId3"/>
              </a:rPr>
              <a:t>Cutan</a:t>
            </a:r>
            <a:r>
              <a:rPr lang="en-US" dirty="0">
                <a:hlinkClick r:id="rId3"/>
              </a:rPr>
              <a:t> </a:t>
            </a:r>
            <a:r>
              <a:rPr lang="en-US" dirty="0" err="1">
                <a:hlinkClick r:id="rId3"/>
              </a:rPr>
              <a:t>Pathol</a:t>
            </a:r>
            <a:r>
              <a:rPr lang="en-US" dirty="0">
                <a:hlinkClick r:id="rId3"/>
              </a:rPr>
              <a:t> 2018 Jun 19 [</a:t>
            </a:r>
            <a:r>
              <a:rPr lang="en-US" dirty="0" err="1">
                <a:hlinkClick r:id="rId3"/>
              </a:rPr>
              <a:t>Epub</a:t>
            </a:r>
            <a:r>
              <a:rPr lang="en-US" dirty="0">
                <a:hlinkClick r:id="rId3"/>
              </a:rPr>
              <a:t> ahead of print]</a:t>
            </a:r>
            <a:r>
              <a:rPr lang="en-US" dirty="0"/>
              <a:t>) </a:t>
            </a:r>
          </a:p>
          <a:p>
            <a:r>
              <a:rPr lang="en-US" b="1" dirty="0"/>
              <a:t>Pathophysiology</a:t>
            </a:r>
          </a:p>
          <a:p>
            <a:pPr lvl="1"/>
            <a:r>
              <a:rPr lang="en-US" dirty="0"/>
              <a:t>UV radiation induced carcinogenesis </a:t>
            </a:r>
          </a:p>
          <a:p>
            <a:pPr lvl="1"/>
            <a:r>
              <a:rPr lang="en-US" dirty="0"/>
              <a:t>Mutations in </a:t>
            </a:r>
            <a:r>
              <a:rPr lang="en-US" i="1" dirty="0"/>
              <a:t>TP53</a:t>
            </a:r>
            <a:r>
              <a:rPr lang="en-US" dirty="0"/>
              <a:t> gene </a:t>
            </a:r>
          </a:p>
          <a:p>
            <a:pPr lvl="1"/>
            <a:r>
              <a:rPr lang="en-US" i="1" dirty="0"/>
              <a:t>PTCH1</a:t>
            </a:r>
            <a:r>
              <a:rPr lang="en-US" dirty="0"/>
              <a:t> gene mutations </a:t>
            </a:r>
          </a:p>
          <a:p>
            <a:pPr lvl="1"/>
            <a:r>
              <a:rPr lang="en-US" dirty="0"/>
              <a:t>Activating mutations in </a:t>
            </a:r>
            <a:r>
              <a:rPr lang="en-US" i="1" dirty="0"/>
              <a:t>SMO</a:t>
            </a:r>
            <a:r>
              <a:rPr lang="en-US" dirty="0"/>
              <a:t> gene </a:t>
            </a:r>
          </a:p>
          <a:p>
            <a:pPr lvl="1"/>
            <a:r>
              <a:rPr lang="en-US" dirty="0"/>
              <a:t>Other genes including mutations in the </a:t>
            </a:r>
            <a:r>
              <a:rPr lang="en-US" i="1" dirty="0"/>
              <a:t>CDKN2A</a:t>
            </a:r>
            <a:r>
              <a:rPr lang="en-US" dirty="0"/>
              <a:t> gene and </a:t>
            </a:r>
            <a:r>
              <a:rPr lang="en-US" i="1" dirty="0"/>
              <a:t>RAS</a:t>
            </a:r>
            <a:r>
              <a:rPr lang="en-US" dirty="0"/>
              <a:t> genes </a:t>
            </a:r>
          </a:p>
          <a:p>
            <a:r>
              <a:rPr lang="en-US" dirty="0"/>
              <a:t>Reference: </a:t>
            </a:r>
            <a:r>
              <a:rPr lang="en-US" dirty="0" err="1">
                <a:hlinkClick r:id="rId4"/>
              </a:rPr>
              <a:t>Calonje</a:t>
            </a:r>
            <a:r>
              <a:rPr lang="en-US" dirty="0">
                <a:hlinkClick r:id="rId4"/>
              </a:rPr>
              <a:t>: McKee's Pathology of the Skin, 5th Edition, 2019</a:t>
            </a:r>
            <a:r>
              <a:rPr lang="en-US" dirty="0"/>
              <a:t> </a:t>
            </a:r>
          </a:p>
          <a:p>
            <a:endParaRPr lang="en-US" dirty="0"/>
          </a:p>
        </p:txBody>
      </p:sp>
    </p:spTree>
    <p:extLst>
      <p:ext uri="{BB962C8B-B14F-4D97-AF65-F5344CB8AC3E}">
        <p14:creationId xmlns:p14="http://schemas.microsoft.com/office/powerpoint/2010/main" val="973953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endParaRPr lang="en-US" b="1" dirty="0"/>
          </a:p>
        </p:txBody>
      </p:sp>
      <p:sp>
        <p:nvSpPr>
          <p:cNvPr id="6" name="Content Placeholder 5"/>
          <p:cNvSpPr>
            <a:spLocks noGrp="1"/>
          </p:cNvSpPr>
          <p:nvPr>
            <p:ph idx="1"/>
          </p:nvPr>
        </p:nvSpPr>
        <p:spPr/>
        <p:txBody>
          <a:bodyPr>
            <a:normAutofit fontScale="92500" lnSpcReduction="10000"/>
          </a:bodyPr>
          <a:lstStyle/>
          <a:p>
            <a:r>
              <a:rPr lang="en-US" b="1" dirty="0"/>
              <a:t>Definition / general</a:t>
            </a:r>
          </a:p>
          <a:p>
            <a:pPr lvl="1"/>
            <a:r>
              <a:rPr lang="en-US" dirty="0" err="1"/>
              <a:t>Angiosarcoma</a:t>
            </a:r>
            <a:r>
              <a:rPr lang="en-US" dirty="0"/>
              <a:t> is a malignant neoplasm showing morphological or </a:t>
            </a:r>
            <a:r>
              <a:rPr lang="en-US" dirty="0" err="1"/>
              <a:t>immunophenotypic</a:t>
            </a:r>
            <a:r>
              <a:rPr lang="en-US" dirty="0"/>
              <a:t> evidence of endothelial differentiation </a:t>
            </a:r>
          </a:p>
          <a:p>
            <a:r>
              <a:rPr lang="en-US" b="1" dirty="0"/>
              <a:t>Essential features</a:t>
            </a:r>
          </a:p>
          <a:p>
            <a:pPr lvl="1"/>
            <a:r>
              <a:rPr lang="en-US" dirty="0"/>
              <a:t>Irregularly shaped anastomosing vascular channels or sheet-like growth </a:t>
            </a:r>
          </a:p>
          <a:p>
            <a:pPr lvl="1"/>
            <a:r>
              <a:rPr lang="en-US" dirty="0"/>
              <a:t>Highly infiltrative architecture and poor demarcation </a:t>
            </a:r>
          </a:p>
          <a:p>
            <a:pPr lvl="1"/>
            <a:r>
              <a:rPr lang="en-US" dirty="0" err="1"/>
              <a:t>Multilayering</a:t>
            </a:r>
            <a:r>
              <a:rPr lang="en-US" dirty="0"/>
              <a:t> of endothelial cells, nuclear </a:t>
            </a:r>
            <a:r>
              <a:rPr lang="en-US" dirty="0" err="1"/>
              <a:t>atypia</a:t>
            </a:r>
            <a:r>
              <a:rPr lang="en-US" dirty="0"/>
              <a:t>, increased mitoses, necrosis </a:t>
            </a:r>
          </a:p>
          <a:p>
            <a:pPr lvl="1"/>
            <a:r>
              <a:rPr lang="en-US" dirty="0"/>
              <a:t>Positive for vascular markers, such as CD31, CD34, ERG, VEGF and factor VIII, by immunohistochemistry </a:t>
            </a:r>
          </a:p>
          <a:p>
            <a:r>
              <a:rPr lang="en-US" b="1" dirty="0" smtClean="0"/>
              <a:t>Epidemiology</a:t>
            </a:r>
            <a:endParaRPr lang="en-US" b="1" dirty="0"/>
          </a:p>
          <a:p>
            <a:pPr lvl="1"/>
            <a:r>
              <a:rPr lang="en-US" dirty="0" err="1"/>
              <a:t>Angiosarcoma</a:t>
            </a:r>
            <a:r>
              <a:rPr lang="en-US" dirty="0"/>
              <a:t> accounts for about 2 - 3% of all soft tissue sarcomas in adults </a:t>
            </a:r>
            <a:r>
              <a:rPr lang="en-US" sz="1500" dirty="0"/>
              <a:t>(</a:t>
            </a:r>
            <a:r>
              <a:rPr lang="en-US" sz="1500" dirty="0">
                <a:hlinkClick r:id="rId2"/>
              </a:rPr>
              <a:t>Am J Cancer Res 2019;9:2303</a:t>
            </a:r>
            <a:r>
              <a:rPr lang="en-US" sz="1500" dirty="0"/>
              <a:t>) </a:t>
            </a:r>
          </a:p>
        </p:txBody>
      </p:sp>
    </p:spTree>
    <p:extLst>
      <p:ext uri="{BB962C8B-B14F-4D97-AF65-F5344CB8AC3E}">
        <p14:creationId xmlns:p14="http://schemas.microsoft.com/office/powerpoint/2010/main" val="34151850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r>
              <a:rPr lang="en-US" b="1" dirty="0" smtClean="0"/>
              <a:t> - </a:t>
            </a:r>
            <a:r>
              <a:rPr lang="en-US" b="1" dirty="0"/>
              <a:t>Sites</a:t>
            </a:r>
            <a:br>
              <a:rPr lang="en-US" b="1" dirty="0"/>
            </a:br>
            <a:endParaRPr lang="en-US" b="1" dirty="0"/>
          </a:p>
        </p:txBody>
      </p:sp>
      <p:sp>
        <p:nvSpPr>
          <p:cNvPr id="6" name="Content Placeholder 5"/>
          <p:cNvSpPr>
            <a:spLocks noGrp="1"/>
          </p:cNvSpPr>
          <p:nvPr>
            <p:ph idx="1"/>
          </p:nvPr>
        </p:nvSpPr>
        <p:spPr/>
        <p:txBody>
          <a:bodyPr>
            <a:normAutofit/>
          </a:bodyPr>
          <a:lstStyle/>
          <a:p>
            <a:r>
              <a:rPr lang="en-US" dirty="0" smtClean="0"/>
              <a:t>Most </a:t>
            </a:r>
            <a:r>
              <a:rPr lang="en-US" dirty="0"/>
              <a:t>common sites of </a:t>
            </a:r>
            <a:r>
              <a:rPr lang="en-US" dirty="0" err="1"/>
              <a:t>angiosarcoma</a:t>
            </a:r>
            <a:r>
              <a:rPr lang="en-US" dirty="0"/>
              <a:t> are skin of the head and neck (about 60% of cases); can also present within the soft tissues, visceral organs, bone and </a:t>
            </a:r>
            <a:r>
              <a:rPr lang="en-US" dirty="0" err="1"/>
              <a:t>retroperitoneum</a:t>
            </a:r>
            <a:r>
              <a:rPr lang="en-US" dirty="0"/>
              <a:t> </a:t>
            </a:r>
          </a:p>
          <a:p>
            <a:r>
              <a:rPr lang="en-US" dirty="0" smtClean="0"/>
              <a:t>Skin, Breast, Extremities, Kidney, Liver, Lung, Spleen, Small intestine, Ovary, Salivary glands</a:t>
            </a:r>
            <a:endParaRPr lang="en-US" dirty="0"/>
          </a:p>
        </p:txBody>
      </p:sp>
    </p:spTree>
    <p:extLst>
      <p:ext uri="{BB962C8B-B14F-4D97-AF65-F5344CB8AC3E}">
        <p14:creationId xmlns:p14="http://schemas.microsoft.com/office/powerpoint/2010/main" val="39774740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r>
              <a:rPr lang="en-US" b="1" dirty="0" smtClean="0"/>
              <a:t> </a:t>
            </a:r>
            <a:r>
              <a:rPr lang="en-US" dirty="0" smtClean="0"/>
              <a:t>- </a:t>
            </a:r>
            <a:r>
              <a:rPr lang="en-US" dirty="0"/>
              <a:t>Pathophysiology</a:t>
            </a:r>
            <a:br>
              <a:rPr lang="en-US" dirty="0"/>
            </a:br>
            <a:endParaRPr lang="en-US" dirty="0"/>
          </a:p>
        </p:txBody>
      </p:sp>
      <p:sp>
        <p:nvSpPr>
          <p:cNvPr id="6" name="Content Placeholder 5"/>
          <p:cNvSpPr>
            <a:spLocks noGrp="1"/>
          </p:cNvSpPr>
          <p:nvPr>
            <p:ph idx="1"/>
          </p:nvPr>
        </p:nvSpPr>
        <p:spPr/>
        <p:txBody>
          <a:bodyPr>
            <a:normAutofit fontScale="85000" lnSpcReduction="20000"/>
          </a:bodyPr>
          <a:lstStyle/>
          <a:p>
            <a:r>
              <a:rPr lang="en-US" dirty="0" smtClean="0"/>
              <a:t>Pathogenesis </a:t>
            </a:r>
            <a:r>
              <a:rPr lang="en-US" dirty="0"/>
              <a:t>of </a:t>
            </a:r>
            <a:r>
              <a:rPr lang="en-US" dirty="0" err="1"/>
              <a:t>angiosarcoma</a:t>
            </a:r>
            <a:r>
              <a:rPr lang="en-US" dirty="0"/>
              <a:t> is characterized by a rapid and extensive infiltrating overgrowth of vascular endothelial cells </a:t>
            </a:r>
          </a:p>
          <a:p>
            <a:r>
              <a:rPr lang="en-US" dirty="0" err="1"/>
              <a:t>Angiosarcoma</a:t>
            </a:r>
            <a:r>
              <a:rPr lang="en-US" dirty="0"/>
              <a:t> is a locally aggressive tumor with a high rate of lymph node infiltration and metastases </a:t>
            </a:r>
          </a:p>
          <a:p>
            <a:r>
              <a:rPr lang="en-US" dirty="0" err="1"/>
              <a:t>Angiosarcoma</a:t>
            </a:r>
            <a:r>
              <a:rPr lang="en-US" dirty="0"/>
              <a:t> has been shown to have </a:t>
            </a:r>
            <a:r>
              <a:rPr lang="en-US" dirty="0" err="1"/>
              <a:t>upregulation</a:t>
            </a:r>
            <a:r>
              <a:rPr lang="en-US" dirty="0"/>
              <a:t> of vascular specific receptor tyrosine kinases, including </a:t>
            </a:r>
            <a:r>
              <a:rPr lang="en-US" i="1" dirty="0"/>
              <a:t>TIE1</a:t>
            </a:r>
            <a:r>
              <a:rPr lang="en-US" dirty="0"/>
              <a:t>, </a:t>
            </a:r>
            <a:r>
              <a:rPr lang="en-US" i="1" dirty="0"/>
              <a:t>KDR</a:t>
            </a:r>
            <a:r>
              <a:rPr lang="en-US" dirty="0"/>
              <a:t>, </a:t>
            </a:r>
            <a:r>
              <a:rPr lang="en-US" i="1" dirty="0"/>
              <a:t>TEK</a:t>
            </a:r>
            <a:r>
              <a:rPr lang="en-US" dirty="0"/>
              <a:t> and </a:t>
            </a:r>
            <a:r>
              <a:rPr lang="en-US" i="1" dirty="0"/>
              <a:t>FLT</a:t>
            </a:r>
            <a:r>
              <a:rPr lang="en-US" dirty="0"/>
              <a:t> </a:t>
            </a:r>
          </a:p>
          <a:p>
            <a:r>
              <a:rPr lang="en-US" dirty="0" err="1"/>
              <a:t>Upregulation</a:t>
            </a:r>
            <a:r>
              <a:rPr lang="en-US" dirty="0"/>
              <a:t> of these genes and overexpression of </a:t>
            </a:r>
            <a:r>
              <a:rPr lang="en-US" i="1" dirty="0"/>
              <a:t>VEGFR</a:t>
            </a:r>
            <a:r>
              <a:rPr lang="en-US" dirty="0"/>
              <a:t> can cause endothelial cell expansion, angiogenesis and also vascular leaks </a:t>
            </a:r>
          </a:p>
          <a:p>
            <a:r>
              <a:rPr lang="en-US" i="1" dirty="0"/>
              <a:t>KDR</a:t>
            </a:r>
            <a:r>
              <a:rPr lang="en-US" dirty="0"/>
              <a:t> mutations are seen in primary breast </a:t>
            </a:r>
            <a:r>
              <a:rPr lang="en-US" dirty="0" err="1"/>
              <a:t>angiosarcoma</a:t>
            </a:r>
            <a:r>
              <a:rPr lang="en-US" dirty="0"/>
              <a:t> regardless of exposure to radiation </a:t>
            </a:r>
          </a:p>
          <a:p>
            <a:r>
              <a:rPr lang="en-US" i="1" dirty="0"/>
              <a:t>c-MYC</a:t>
            </a:r>
            <a:r>
              <a:rPr lang="en-US" dirty="0"/>
              <a:t> amplification is seen in radiation induced and lymphedema associated </a:t>
            </a:r>
            <a:r>
              <a:rPr lang="en-US" dirty="0" err="1"/>
              <a:t>angiosarcoma</a:t>
            </a:r>
            <a:r>
              <a:rPr lang="en-US" dirty="0"/>
              <a:t> </a:t>
            </a:r>
          </a:p>
          <a:p>
            <a:r>
              <a:rPr lang="en-US" i="1" dirty="0"/>
              <a:t>FLT4</a:t>
            </a:r>
            <a:r>
              <a:rPr lang="en-US" dirty="0"/>
              <a:t> amplification has been detected in 25% of secondary </a:t>
            </a:r>
            <a:r>
              <a:rPr lang="en-US" dirty="0" err="1"/>
              <a:t>angiosarcomas</a:t>
            </a:r>
            <a:r>
              <a:rPr lang="en-US" dirty="0"/>
              <a:t> </a:t>
            </a:r>
          </a:p>
        </p:txBody>
      </p:sp>
    </p:spTree>
    <p:extLst>
      <p:ext uri="{BB962C8B-B14F-4D97-AF65-F5344CB8AC3E}">
        <p14:creationId xmlns:p14="http://schemas.microsoft.com/office/powerpoint/2010/main" val="13560341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r>
              <a:rPr lang="en-US" b="1" dirty="0" smtClean="0"/>
              <a:t> </a:t>
            </a:r>
            <a:r>
              <a:rPr lang="en-US" dirty="0" smtClean="0"/>
              <a:t>- </a:t>
            </a:r>
            <a:r>
              <a:rPr lang="en-US" dirty="0"/>
              <a:t>Etiology</a:t>
            </a:r>
            <a:br>
              <a:rPr lang="en-US" dirty="0"/>
            </a:br>
            <a:endParaRPr lang="en-US" dirty="0"/>
          </a:p>
        </p:txBody>
      </p:sp>
      <p:sp>
        <p:nvSpPr>
          <p:cNvPr id="6" name="Content Placeholder 5"/>
          <p:cNvSpPr>
            <a:spLocks noGrp="1"/>
          </p:cNvSpPr>
          <p:nvPr>
            <p:ph idx="1"/>
          </p:nvPr>
        </p:nvSpPr>
        <p:spPr/>
        <p:txBody>
          <a:bodyPr>
            <a:normAutofit fontScale="92500" lnSpcReduction="20000"/>
          </a:bodyPr>
          <a:lstStyle/>
          <a:p>
            <a:r>
              <a:rPr lang="en-US" dirty="0" smtClean="0"/>
              <a:t>Etiology </a:t>
            </a:r>
            <a:r>
              <a:rPr lang="en-US" dirty="0"/>
              <a:t>is unknown in most cases </a:t>
            </a:r>
          </a:p>
          <a:p>
            <a:r>
              <a:rPr lang="en-US" dirty="0"/>
              <a:t>A minority arise after radiation exposure or longstanding lymphedema (Stewart-Treves syndrome) </a:t>
            </a:r>
          </a:p>
          <a:p>
            <a:r>
              <a:rPr lang="en-US" dirty="0" err="1"/>
              <a:t>Angiosarcoma</a:t>
            </a:r>
            <a:r>
              <a:rPr lang="en-US" dirty="0"/>
              <a:t> is associated with exposure to vinyl chloride, arsenic and thorium dioxide (</a:t>
            </a:r>
            <a:r>
              <a:rPr lang="en-US" dirty="0" err="1"/>
              <a:t>Thorotrast</a:t>
            </a:r>
            <a:r>
              <a:rPr lang="en-US" dirty="0"/>
              <a:t>) </a:t>
            </a:r>
          </a:p>
          <a:p>
            <a:r>
              <a:rPr lang="en-US" dirty="0"/>
              <a:t>Small numbers occur in association with implanted foreign material, in pre-existing </a:t>
            </a:r>
            <a:r>
              <a:rPr lang="en-US" dirty="0" err="1"/>
              <a:t>hemangioma</a:t>
            </a:r>
            <a:r>
              <a:rPr lang="en-US" dirty="0"/>
              <a:t> / vascular malformation and in regions of prior trauma or surgery </a:t>
            </a:r>
          </a:p>
          <a:p>
            <a:r>
              <a:rPr lang="en-US" dirty="0" err="1"/>
              <a:t>Angiosarcomas</a:t>
            </a:r>
            <a:r>
              <a:rPr lang="en-US" dirty="0"/>
              <a:t> occur in patients with certain syndromes (neurofibromatosis and </a:t>
            </a:r>
            <a:r>
              <a:rPr lang="en-US" dirty="0" err="1"/>
              <a:t>Maffucci</a:t>
            </a:r>
            <a:r>
              <a:rPr lang="en-US" dirty="0"/>
              <a:t> </a:t>
            </a:r>
            <a:r>
              <a:rPr lang="en-US" dirty="0" err="1"/>
              <a:t>sundrome</a:t>
            </a:r>
            <a:r>
              <a:rPr lang="en-US" dirty="0"/>
              <a:t>) and rarely as heterologous components of other neoplasms (benign or malignant nerve sheath tumors) </a:t>
            </a:r>
            <a:r>
              <a:rPr lang="en-US" sz="1600" dirty="0"/>
              <a:t>(</a:t>
            </a:r>
            <a:r>
              <a:rPr lang="en-US" sz="1600" dirty="0">
                <a:hlinkClick r:id="rId2"/>
              </a:rPr>
              <a:t>Cancer 1988;62:2436</a:t>
            </a:r>
            <a:r>
              <a:rPr lang="en-US" sz="1600" dirty="0"/>
              <a:t>, </a:t>
            </a:r>
            <a:r>
              <a:rPr lang="en-US" sz="1600" dirty="0">
                <a:hlinkClick r:id="rId3"/>
              </a:rPr>
              <a:t>Histopathology 1999;35:114</a:t>
            </a:r>
            <a:r>
              <a:rPr lang="en-US" sz="1600" dirty="0"/>
              <a:t>, </a:t>
            </a:r>
            <a:r>
              <a:rPr lang="en-US" sz="1600" dirty="0">
                <a:hlinkClick r:id="rId4"/>
              </a:rPr>
              <a:t>Am J </a:t>
            </a:r>
            <a:r>
              <a:rPr lang="en-US" sz="1600" dirty="0" err="1">
                <a:hlinkClick r:id="rId4"/>
              </a:rPr>
              <a:t>Surg</a:t>
            </a:r>
            <a:r>
              <a:rPr lang="en-US" sz="1600" dirty="0">
                <a:hlinkClick r:id="rId4"/>
              </a:rPr>
              <a:t> </a:t>
            </a:r>
            <a:r>
              <a:rPr lang="en-US" sz="1600" dirty="0" err="1">
                <a:hlinkClick r:id="rId4"/>
              </a:rPr>
              <a:t>Pathol</a:t>
            </a:r>
            <a:r>
              <a:rPr lang="en-US" sz="1600" dirty="0">
                <a:hlinkClick r:id="rId4"/>
              </a:rPr>
              <a:t> 2002;26:1319</a:t>
            </a:r>
            <a:r>
              <a:rPr lang="en-US" sz="1600" dirty="0"/>
              <a:t>, </a:t>
            </a:r>
            <a:r>
              <a:rPr lang="en-US" sz="1600" dirty="0">
                <a:hlinkClick r:id="rId5"/>
              </a:rPr>
              <a:t>Am J </a:t>
            </a:r>
            <a:r>
              <a:rPr lang="en-US" sz="1600" dirty="0" err="1">
                <a:hlinkClick r:id="rId5"/>
              </a:rPr>
              <a:t>Nephrol</a:t>
            </a:r>
            <a:r>
              <a:rPr lang="en-US" sz="1600" dirty="0">
                <a:hlinkClick r:id="rId5"/>
              </a:rPr>
              <a:t> 2011;34:42</a:t>
            </a:r>
            <a:r>
              <a:rPr lang="en-US" sz="1600" dirty="0"/>
              <a:t>) </a:t>
            </a:r>
          </a:p>
          <a:p>
            <a:endParaRPr lang="en-US" dirty="0"/>
          </a:p>
        </p:txBody>
      </p:sp>
    </p:spTree>
    <p:extLst>
      <p:ext uri="{BB962C8B-B14F-4D97-AF65-F5344CB8AC3E}">
        <p14:creationId xmlns:p14="http://schemas.microsoft.com/office/powerpoint/2010/main" val="14394073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r>
              <a:rPr lang="en-US" b="1" dirty="0" smtClean="0"/>
              <a:t> - </a:t>
            </a:r>
            <a:r>
              <a:rPr lang="en-US" b="1" dirty="0"/>
              <a:t>Clinical features</a:t>
            </a:r>
            <a:r>
              <a:rPr lang="en-US" dirty="0"/>
              <a:t/>
            </a:r>
            <a:br>
              <a:rPr lang="en-US" dirty="0"/>
            </a:br>
            <a:endParaRPr lang="en-US" dirty="0"/>
          </a:p>
        </p:txBody>
      </p:sp>
      <p:sp>
        <p:nvSpPr>
          <p:cNvPr id="6" name="Content Placeholder 5"/>
          <p:cNvSpPr>
            <a:spLocks noGrp="1"/>
          </p:cNvSpPr>
          <p:nvPr>
            <p:ph idx="1"/>
          </p:nvPr>
        </p:nvSpPr>
        <p:spPr/>
        <p:txBody>
          <a:bodyPr>
            <a:normAutofit/>
          </a:bodyPr>
          <a:lstStyle/>
          <a:p>
            <a:r>
              <a:rPr lang="en-US" dirty="0" smtClean="0"/>
              <a:t>Patients </a:t>
            </a:r>
            <a:r>
              <a:rPr lang="en-US" dirty="0"/>
              <a:t>typically present with a blue or purple lesion on the scalp or face that has been present for several months and can be rapidly growing </a:t>
            </a:r>
          </a:p>
          <a:p>
            <a:r>
              <a:rPr lang="en-US" dirty="0"/>
              <a:t>These lesions may appear macular, nodular or plaque-like </a:t>
            </a:r>
          </a:p>
          <a:p>
            <a:r>
              <a:rPr lang="en-US" dirty="0"/>
              <a:t>Diffuse, clinically undetectable intradermal spread leads to indistinct borders and a high incidence of </a:t>
            </a:r>
            <a:r>
              <a:rPr lang="en-US" dirty="0" err="1"/>
              <a:t>multicentricity</a:t>
            </a:r>
            <a:r>
              <a:rPr lang="en-US" dirty="0"/>
              <a:t> </a:t>
            </a:r>
          </a:p>
          <a:p>
            <a:r>
              <a:rPr lang="en-US" dirty="0"/>
              <a:t>Advanced lesions can show hemorrhage or ulceration </a:t>
            </a:r>
          </a:p>
          <a:p>
            <a:r>
              <a:rPr lang="en-US" dirty="0"/>
              <a:t>Cervical lymphadenopathy is found in approximately 10% of patients at the time of presentation </a:t>
            </a:r>
          </a:p>
          <a:p>
            <a:endParaRPr lang="en-US" dirty="0"/>
          </a:p>
        </p:txBody>
      </p:sp>
    </p:spTree>
    <p:extLst>
      <p:ext uri="{BB962C8B-B14F-4D97-AF65-F5344CB8AC3E}">
        <p14:creationId xmlns:p14="http://schemas.microsoft.com/office/powerpoint/2010/main" val="26963911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smtClean="0"/>
              <a:t>Angiosarcoma</a:t>
            </a:r>
            <a:r>
              <a:rPr lang="en-US" b="1" dirty="0" smtClean="0"/>
              <a:t> - </a:t>
            </a:r>
            <a:r>
              <a:rPr lang="en-US" b="1" dirty="0"/>
              <a:t>Gross description</a:t>
            </a:r>
            <a:r>
              <a:rPr lang="en-US" dirty="0"/>
              <a:t/>
            </a:r>
            <a:br>
              <a:rPr lang="en-US" dirty="0"/>
            </a:br>
            <a:endParaRPr lang="en-US" dirty="0"/>
          </a:p>
        </p:txBody>
      </p:sp>
      <p:sp>
        <p:nvSpPr>
          <p:cNvPr id="2" name="Content Placeholder 1"/>
          <p:cNvSpPr>
            <a:spLocks noGrp="1"/>
          </p:cNvSpPr>
          <p:nvPr>
            <p:ph sz="half" idx="1"/>
          </p:nvPr>
        </p:nvSpPr>
        <p:spPr>
          <a:xfrm>
            <a:off x="344774" y="1825625"/>
            <a:ext cx="5675026" cy="4351338"/>
          </a:xfrm>
        </p:spPr>
        <p:txBody>
          <a:bodyPr>
            <a:normAutofit fontScale="77500" lnSpcReduction="20000"/>
          </a:bodyPr>
          <a:lstStyle/>
          <a:p>
            <a:r>
              <a:rPr lang="en-US" dirty="0" smtClean="0"/>
              <a:t>Skin</a:t>
            </a:r>
            <a:r>
              <a:rPr lang="en-US" dirty="0"/>
              <a:t>: </a:t>
            </a:r>
          </a:p>
          <a:p>
            <a:pPr lvl="1"/>
            <a:r>
              <a:rPr lang="en-US" dirty="0"/>
              <a:t>Purple or maroon nodules or plaques with hemorrhagic or necrotic cut surface </a:t>
            </a:r>
          </a:p>
          <a:p>
            <a:r>
              <a:rPr lang="en-US" dirty="0"/>
              <a:t>Breast: </a:t>
            </a:r>
          </a:p>
          <a:p>
            <a:pPr lvl="1"/>
            <a:r>
              <a:rPr lang="en-US" dirty="0"/>
              <a:t>Lesions can be cutaneous or </a:t>
            </a:r>
            <a:r>
              <a:rPr lang="en-US" dirty="0" err="1"/>
              <a:t>intraparenchymal</a:t>
            </a:r>
            <a:r>
              <a:rPr lang="en-US" dirty="0"/>
              <a:t> </a:t>
            </a:r>
          </a:p>
          <a:p>
            <a:pPr lvl="1"/>
            <a:r>
              <a:rPr lang="en-US" dirty="0"/>
              <a:t>Cutaneous lesion is grossly similar to other cutaneous forms in setting of postsurgical lymphedema associated with history of irradiation to breast or chest wall </a:t>
            </a:r>
          </a:p>
          <a:p>
            <a:pPr lvl="1"/>
            <a:r>
              <a:rPr lang="en-US" dirty="0" err="1"/>
              <a:t>Intraparenchymal</a:t>
            </a:r>
            <a:r>
              <a:rPr lang="en-US" dirty="0"/>
              <a:t> lesion is either solitary or multiple masses in breast </a:t>
            </a:r>
          </a:p>
          <a:p>
            <a:pPr lvl="1"/>
            <a:r>
              <a:rPr lang="en-US" dirty="0"/>
              <a:t>Overlying skin may present with purple discoloration </a:t>
            </a:r>
          </a:p>
          <a:p>
            <a:r>
              <a:rPr lang="en-US" dirty="0"/>
              <a:t>Deep soft tissue: </a:t>
            </a:r>
          </a:p>
          <a:p>
            <a:pPr lvl="1"/>
            <a:r>
              <a:rPr lang="en-US" dirty="0"/>
              <a:t>Lesion most likely presents as a slow growing, painful and large mass associated with coagulopathy (in 33% of cases) </a:t>
            </a:r>
          </a:p>
          <a:p>
            <a:endParaRPr lang="en-US" dirty="0"/>
          </a:p>
        </p:txBody>
      </p:sp>
      <p:pic>
        <p:nvPicPr>
          <p:cNvPr id="4" name="Content Placeholder 3"/>
          <p:cNvPicPr>
            <a:picLocks noGrp="1" noChangeAspect="1"/>
          </p:cNvPicPr>
          <p:nvPr>
            <p:ph sz="half" idx="2"/>
          </p:nvPr>
        </p:nvPicPr>
        <p:blipFill>
          <a:blip r:embed="rId2"/>
          <a:stretch>
            <a:fillRect/>
          </a:stretch>
        </p:blipFill>
        <p:spPr>
          <a:xfrm>
            <a:off x="6096000" y="2311309"/>
            <a:ext cx="5816926" cy="2926080"/>
          </a:xfrm>
          <a:prstGeom prst="rect">
            <a:avLst/>
          </a:prstGeom>
        </p:spPr>
      </p:pic>
    </p:spTree>
    <p:extLst>
      <p:ext uri="{BB962C8B-B14F-4D97-AF65-F5344CB8AC3E}">
        <p14:creationId xmlns:p14="http://schemas.microsoft.com/office/powerpoint/2010/main" val="10913295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59567" y="365125"/>
            <a:ext cx="10694233" cy="1325563"/>
          </a:xfrm>
        </p:spPr>
        <p:txBody>
          <a:bodyPr>
            <a:normAutofit fontScale="90000"/>
          </a:bodyPr>
          <a:lstStyle/>
          <a:p>
            <a:r>
              <a:rPr lang="en-US" b="1" dirty="0" err="1" smtClean="0"/>
              <a:t>Angiosarcoma</a:t>
            </a:r>
            <a:r>
              <a:rPr lang="en-US" b="1" dirty="0" smtClean="0"/>
              <a:t> - </a:t>
            </a:r>
            <a:r>
              <a:rPr lang="en-US" b="1" dirty="0"/>
              <a:t>Microscopic (histologic) description</a:t>
            </a:r>
            <a:r>
              <a:rPr lang="en-US" dirty="0"/>
              <a:t/>
            </a:r>
            <a:br>
              <a:rPr lang="en-US" dirty="0"/>
            </a:br>
            <a:endParaRPr lang="en-US" dirty="0"/>
          </a:p>
        </p:txBody>
      </p:sp>
      <p:sp>
        <p:nvSpPr>
          <p:cNvPr id="2" name="Content Placeholder 1"/>
          <p:cNvSpPr>
            <a:spLocks noGrp="1"/>
          </p:cNvSpPr>
          <p:nvPr>
            <p:ph sz="half" idx="1"/>
          </p:nvPr>
        </p:nvSpPr>
        <p:spPr/>
        <p:txBody>
          <a:bodyPr>
            <a:normAutofit fontScale="55000" lnSpcReduction="20000"/>
          </a:bodyPr>
          <a:lstStyle/>
          <a:p>
            <a:r>
              <a:rPr lang="en-US" dirty="0" err="1" smtClean="0"/>
              <a:t>Angiosarcoma</a:t>
            </a:r>
            <a:r>
              <a:rPr lang="en-US" dirty="0" smtClean="0"/>
              <a:t> </a:t>
            </a:r>
            <a:r>
              <a:rPr lang="en-US" dirty="0"/>
              <a:t>has a wide morphologic appearance, ranging from lesions that are </a:t>
            </a:r>
            <a:r>
              <a:rPr lang="en-US" dirty="0" err="1"/>
              <a:t>cytologically</a:t>
            </a:r>
            <a:r>
              <a:rPr lang="en-US" dirty="0"/>
              <a:t> bland and </a:t>
            </a:r>
            <a:r>
              <a:rPr lang="en-US" dirty="0" err="1"/>
              <a:t>vasoformative</a:t>
            </a:r>
            <a:r>
              <a:rPr lang="en-US" dirty="0"/>
              <a:t>, to solid sheets of highly pleomorphic cells without definitive </a:t>
            </a:r>
            <a:r>
              <a:rPr lang="en-US" dirty="0" err="1"/>
              <a:t>vasoformation</a:t>
            </a:r>
            <a:r>
              <a:rPr lang="en-US" dirty="0"/>
              <a:t> </a:t>
            </a:r>
          </a:p>
          <a:p>
            <a:r>
              <a:rPr lang="en-US" dirty="0"/>
              <a:t>Numerous irregularly shaped anastomosing vascular channels lined by atypical endothelial cells with a highly infiltrative architecture and poor demarcation </a:t>
            </a:r>
          </a:p>
          <a:p>
            <a:r>
              <a:rPr lang="en-US" dirty="0"/>
              <a:t>Tumor cells are typically plump, pleomorphic and mitotically active </a:t>
            </a:r>
          </a:p>
          <a:p>
            <a:pPr lvl="1"/>
            <a:r>
              <a:rPr lang="en-US" dirty="0"/>
              <a:t>They can be spindle shaped, polygonal, </a:t>
            </a:r>
            <a:r>
              <a:rPr lang="en-US" dirty="0" err="1"/>
              <a:t>epithelioid</a:t>
            </a:r>
            <a:r>
              <a:rPr lang="en-US" dirty="0"/>
              <a:t> and primitive round cells, forming papillae or solid nests within vascular </a:t>
            </a:r>
            <a:r>
              <a:rPr lang="en-US" dirty="0" err="1"/>
              <a:t>lumina</a:t>
            </a:r>
            <a:r>
              <a:rPr lang="en-US" dirty="0"/>
              <a:t> </a:t>
            </a:r>
          </a:p>
          <a:p>
            <a:r>
              <a:rPr lang="en-US" dirty="0"/>
              <a:t>Tumor vessels ramify the dermis and intercalate through dermal collagen and subcutaneous soft tissues </a:t>
            </a:r>
          </a:p>
          <a:p>
            <a:r>
              <a:rPr lang="en-US" dirty="0"/>
              <a:t>Because of the heterogeneous histologic features in poorly differentiated tumors, the histological identification of an </a:t>
            </a:r>
            <a:r>
              <a:rPr lang="en-US" dirty="0" err="1"/>
              <a:t>angiosarcoma</a:t>
            </a:r>
            <a:r>
              <a:rPr lang="en-US" dirty="0"/>
              <a:t> can be challenging </a:t>
            </a:r>
          </a:p>
          <a:p>
            <a:r>
              <a:rPr lang="en-US" dirty="0"/>
              <a:t>Solid growth pattern often presents in poorly differentiated </a:t>
            </a:r>
            <a:r>
              <a:rPr lang="en-US" dirty="0" err="1"/>
              <a:t>angiosarcoma</a:t>
            </a:r>
            <a:r>
              <a:rPr lang="en-US" dirty="0"/>
              <a:t> </a:t>
            </a:r>
          </a:p>
          <a:p>
            <a:r>
              <a:rPr lang="en-US" dirty="0" err="1"/>
              <a:t>Intratumoral</a:t>
            </a:r>
            <a:r>
              <a:rPr lang="en-US" dirty="0"/>
              <a:t> hemorrhage is common </a:t>
            </a:r>
          </a:p>
          <a:p>
            <a:r>
              <a:rPr lang="en-US" dirty="0"/>
              <a:t>Stromal lymphoid aggregates may also be present </a:t>
            </a:r>
          </a:p>
          <a:p>
            <a:endParaRPr lang="en-US" dirty="0"/>
          </a:p>
        </p:txBody>
      </p:sp>
      <p:pic>
        <p:nvPicPr>
          <p:cNvPr id="8" name="Content Placeholder 7"/>
          <p:cNvPicPr>
            <a:picLocks noGrp="1" noChangeAspect="1"/>
          </p:cNvPicPr>
          <p:nvPr>
            <p:ph sz="half" idx="2"/>
          </p:nvPr>
        </p:nvPicPr>
        <p:blipFill>
          <a:blip r:embed="rId2"/>
          <a:stretch>
            <a:fillRect/>
          </a:stretch>
        </p:blipFill>
        <p:spPr>
          <a:xfrm>
            <a:off x="6172200" y="2090949"/>
            <a:ext cx="5181600" cy="3820690"/>
          </a:xfrm>
          <a:prstGeom prst="rect">
            <a:avLst/>
          </a:prstGeom>
        </p:spPr>
      </p:pic>
      <p:sp>
        <p:nvSpPr>
          <p:cNvPr id="9" name="Rectangle 8"/>
          <p:cNvSpPr/>
          <p:nvPr/>
        </p:nvSpPr>
        <p:spPr>
          <a:xfrm>
            <a:off x="5836166" y="5953963"/>
            <a:ext cx="6096000" cy="584775"/>
          </a:xfrm>
          <a:prstGeom prst="rect">
            <a:avLst/>
          </a:prstGeom>
        </p:spPr>
        <p:txBody>
          <a:bodyPr>
            <a:spAutoFit/>
          </a:bodyPr>
          <a:lstStyle/>
          <a:p>
            <a:pPr algn="ctr"/>
            <a:r>
              <a:rPr lang="en-US" sz="1600" dirty="0"/>
              <a:t>H&amp;E histological images of cutaneous </a:t>
            </a:r>
            <a:r>
              <a:rPr lang="en-US" sz="1600" dirty="0" err="1"/>
              <a:t>angiosarcoma</a:t>
            </a:r>
            <a:r>
              <a:rPr lang="en-US" sz="1600" dirty="0"/>
              <a:t> involving the foot (shown in gross images) (20x).</a:t>
            </a:r>
          </a:p>
        </p:txBody>
      </p:sp>
    </p:spTree>
    <p:extLst>
      <p:ext uri="{BB962C8B-B14F-4D97-AF65-F5344CB8AC3E}">
        <p14:creationId xmlns:p14="http://schemas.microsoft.com/office/powerpoint/2010/main" val="36176366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a:t>Angiosarcoma</a:t>
            </a:r>
            <a:endParaRPr lang="en-US" dirty="0"/>
          </a:p>
        </p:txBody>
      </p:sp>
      <p:sp>
        <p:nvSpPr>
          <p:cNvPr id="6" name="Content Placeholder 5"/>
          <p:cNvSpPr>
            <a:spLocks noGrp="1"/>
          </p:cNvSpPr>
          <p:nvPr>
            <p:ph idx="1"/>
          </p:nvPr>
        </p:nvSpPr>
        <p:spPr/>
        <p:txBody>
          <a:bodyPr>
            <a:normAutofit/>
          </a:bodyPr>
          <a:lstStyle/>
          <a:p>
            <a:r>
              <a:rPr lang="en-US" b="1" dirty="0"/>
              <a:t>Positive stains</a:t>
            </a:r>
          </a:p>
          <a:p>
            <a:pPr lvl="1"/>
            <a:r>
              <a:rPr lang="en-US" dirty="0" err="1"/>
              <a:t>Angiosarcoma</a:t>
            </a:r>
            <a:r>
              <a:rPr lang="en-US" dirty="0"/>
              <a:t> expresses endothelial cell markers, including </a:t>
            </a:r>
            <a:r>
              <a:rPr lang="en-US" dirty="0">
                <a:hlinkClick r:id="rId2"/>
              </a:rPr>
              <a:t>CD31</a:t>
            </a:r>
            <a:r>
              <a:rPr lang="en-US" dirty="0"/>
              <a:t>, </a:t>
            </a:r>
            <a:r>
              <a:rPr lang="en-US" dirty="0">
                <a:hlinkClick r:id="rId3"/>
              </a:rPr>
              <a:t>CD34</a:t>
            </a:r>
            <a:r>
              <a:rPr lang="en-US" dirty="0"/>
              <a:t>, </a:t>
            </a:r>
            <a:r>
              <a:rPr lang="en-US" dirty="0">
                <a:hlinkClick r:id="rId4"/>
              </a:rPr>
              <a:t>ERG</a:t>
            </a:r>
            <a:r>
              <a:rPr lang="en-US" dirty="0"/>
              <a:t>, </a:t>
            </a:r>
            <a:r>
              <a:rPr lang="en-US" dirty="0">
                <a:hlinkClick r:id="rId5"/>
              </a:rPr>
              <a:t>FLI1</a:t>
            </a:r>
            <a:r>
              <a:rPr lang="en-US" dirty="0"/>
              <a:t>, </a:t>
            </a:r>
            <a:r>
              <a:rPr lang="en-US" b="1" dirty="0"/>
              <a:t>VEGF</a:t>
            </a:r>
            <a:r>
              <a:rPr lang="en-US" dirty="0"/>
              <a:t> and </a:t>
            </a:r>
            <a:r>
              <a:rPr lang="en-US" dirty="0">
                <a:hlinkClick r:id="rId6"/>
              </a:rPr>
              <a:t>factor VIII</a:t>
            </a:r>
            <a:r>
              <a:rPr lang="en-US" dirty="0"/>
              <a:t> </a:t>
            </a:r>
          </a:p>
          <a:p>
            <a:pPr lvl="1"/>
            <a:r>
              <a:rPr lang="en-US" dirty="0">
                <a:hlinkClick r:id="rId7"/>
              </a:rPr>
              <a:t>Cytokeratin</a:t>
            </a:r>
            <a:r>
              <a:rPr lang="en-US" dirty="0"/>
              <a:t>, </a:t>
            </a:r>
            <a:r>
              <a:rPr lang="en-US" dirty="0">
                <a:hlinkClick r:id="rId8"/>
              </a:rPr>
              <a:t>EMA</a:t>
            </a:r>
            <a:r>
              <a:rPr lang="en-US" dirty="0"/>
              <a:t> and </a:t>
            </a:r>
            <a:r>
              <a:rPr lang="en-US" dirty="0">
                <a:hlinkClick r:id="rId9"/>
              </a:rPr>
              <a:t>CD30</a:t>
            </a:r>
            <a:r>
              <a:rPr lang="en-US" dirty="0"/>
              <a:t> may be expressed in a subset of </a:t>
            </a:r>
            <a:r>
              <a:rPr lang="en-US" dirty="0" err="1"/>
              <a:t>epithelioid</a:t>
            </a:r>
            <a:r>
              <a:rPr lang="en-US" dirty="0"/>
              <a:t> </a:t>
            </a:r>
            <a:r>
              <a:rPr lang="en-US" dirty="0" err="1"/>
              <a:t>angiosarcoma</a:t>
            </a:r>
            <a:r>
              <a:rPr lang="en-US" dirty="0"/>
              <a:t> </a:t>
            </a:r>
          </a:p>
          <a:p>
            <a:pPr lvl="1"/>
            <a:r>
              <a:rPr lang="en-US" dirty="0"/>
              <a:t>Lymphatic marker </a:t>
            </a:r>
            <a:r>
              <a:rPr lang="en-US" dirty="0" err="1">
                <a:hlinkClick r:id="rId10"/>
              </a:rPr>
              <a:t>podoplanin</a:t>
            </a:r>
            <a:r>
              <a:rPr lang="en-US" dirty="0"/>
              <a:t> as determined by </a:t>
            </a:r>
            <a:r>
              <a:rPr lang="en-US" dirty="0">
                <a:hlinkClick r:id="rId10"/>
              </a:rPr>
              <a:t>D2-40</a:t>
            </a:r>
            <a:r>
              <a:rPr lang="en-US" dirty="0"/>
              <a:t> </a:t>
            </a:r>
            <a:r>
              <a:rPr lang="en-US" dirty="0" err="1"/>
              <a:t>immunostain</a:t>
            </a:r>
            <a:r>
              <a:rPr lang="en-US" dirty="0"/>
              <a:t> is variably expressed and suggests focal lymphatic differentiation in the tumor </a:t>
            </a:r>
          </a:p>
          <a:p>
            <a:r>
              <a:rPr lang="en-US" b="1" dirty="0"/>
              <a:t>Negative stains</a:t>
            </a:r>
          </a:p>
          <a:p>
            <a:pPr lvl="1"/>
            <a:r>
              <a:rPr lang="en-US" dirty="0"/>
              <a:t>Tumor is negative for </a:t>
            </a:r>
            <a:r>
              <a:rPr lang="en-US" dirty="0">
                <a:hlinkClick r:id="rId11"/>
              </a:rPr>
              <a:t>HHV8</a:t>
            </a:r>
            <a:r>
              <a:rPr lang="en-US" dirty="0"/>
              <a:t> (human </a:t>
            </a:r>
            <a:r>
              <a:rPr lang="en-US" dirty="0" err="1"/>
              <a:t>herpesvirus</a:t>
            </a:r>
            <a:r>
              <a:rPr lang="en-US" dirty="0"/>
              <a:t> 8, a Kaposi sarcoma biomarker) </a:t>
            </a:r>
          </a:p>
        </p:txBody>
      </p:sp>
    </p:spTree>
    <p:extLst>
      <p:ext uri="{BB962C8B-B14F-4D97-AF65-F5344CB8AC3E}">
        <p14:creationId xmlns:p14="http://schemas.microsoft.com/office/powerpoint/2010/main" val="40415712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err="1"/>
              <a:t>Angiosarcoma</a:t>
            </a:r>
            <a:endParaRPr lang="en-US" dirty="0"/>
          </a:p>
        </p:txBody>
      </p:sp>
      <p:pic>
        <p:nvPicPr>
          <p:cNvPr id="2" name="Content Placeholder 1"/>
          <p:cNvPicPr>
            <a:picLocks noGrp="1" noChangeAspect="1"/>
          </p:cNvPicPr>
          <p:nvPr>
            <p:ph idx="1"/>
          </p:nvPr>
        </p:nvPicPr>
        <p:blipFill>
          <a:blip r:embed="rId2"/>
          <a:stretch>
            <a:fillRect/>
          </a:stretch>
        </p:blipFill>
        <p:spPr>
          <a:xfrm>
            <a:off x="498216" y="1519016"/>
            <a:ext cx="11195567" cy="4663440"/>
          </a:xfrm>
          <a:prstGeom prst="rect">
            <a:avLst/>
          </a:prstGeom>
        </p:spPr>
      </p:pic>
    </p:spTree>
    <p:extLst>
      <p:ext uri="{BB962C8B-B14F-4D97-AF65-F5344CB8AC3E}">
        <p14:creationId xmlns:p14="http://schemas.microsoft.com/office/powerpoint/2010/main" val="76620979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a:t>Smooth muscle tumors</a:t>
            </a:r>
            <a:endParaRPr lang="en-US" dirty="0">
              <a:latin typeface="Arial" panose="020B0604020202020204" pitchFamily="34" charset="0"/>
            </a:endParaRPr>
          </a:p>
        </p:txBody>
      </p:sp>
      <p:sp>
        <p:nvSpPr>
          <p:cNvPr id="4" name="Rectangle 1"/>
          <p:cNvSpPr>
            <a:spLocks noGrp="1" noChangeArrowheads="1"/>
          </p:cNvSpPr>
          <p:nvPr>
            <p:ph sz="half" idx="1"/>
          </p:nvPr>
        </p:nvSpPr>
        <p:spPr bwMode="auto">
          <a:xfrm>
            <a:off x="838200" y="1672388"/>
            <a:ext cx="4393367" cy="4238083"/>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r>
              <a:rPr lang="en-US" sz="1800" b="1" i="1" dirty="0"/>
              <a:t>Benign and intermediate</a:t>
            </a:r>
            <a:r>
              <a:rPr lang="en-US" sz="1800" b="1" dirty="0"/>
              <a:t> </a:t>
            </a:r>
            <a:endParaRPr lang="en-US" sz="1800" b="1" dirty="0" smtClean="0"/>
          </a:p>
          <a:p>
            <a:r>
              <a:rPr lang="en-US" sz="1800" dirty="0" smtClean="0">
                <a:hlinkClick r:id="rId2"/>
              </a:rPr>
              <a:t>Leiomyoma</a:t>
            </a:r>
            <a:r>
              <a:rPr lang="en-US" sz="1800" dirty="0">
                <a:hlinkClick r:id="rId2"/>
              </a:rPr>
              <a:t>, </a:t>
            </a:r>
            <a:r>
              <a:rPr lang="en-US" sz="1800" dirty="0" smtClean="0">
                <a:hlinkClick r:id="rId2"/>
              </a:rPr>
              <a:t>NOS</a:t>
            </a:r>
            <a:endParaRPr lang="en-US" sz="1800" dirty="0"/>
          </a:p>
          <a:p>
            <a:r>
              <a:rPr lang="en-US" sz="1800" dirty="0">
                <a:hlinkClick r:id="rId3"/>
              </a:rPr>
              <a:t>EBV associated smooth muscle tumor / smooth muscle tumor </a:t>
            </a:r>
            <a:br>
              <a:rPr lang="en-US" sz="1800" dirty="0">
                <a:hlinkClick r:id="rId3"/>
              </a:rPr>
            </a:br>
            <a:r>
              <a:rPr lang="en-US" sz="1800" dirty="0">
                <a:hlinkClick r:id="rId3"/>
              </a:rPr>
              <a:t>of uncertain malignant </a:t>
            </a:r>
            <a:r>
              <a:rPr lang="en-US" sz="1800" dirty="0" smtClean="0">
                <a:hlinkClick r:id="rId3"/>
              </a:rPr>
              <a:t>potential</a:t>
            </a:r>
            <a:endParaRPr lang="en-US" sz="1800" dirty="0" smtClean="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a:p>
        </p:txBody>
      </p:sp>
      <p:sp>
        <p:nvSpPr>
          <p:cNvPr id="6" name="Content Placeholder 5"/>
          <p:cNvSpPr>
            <a:spLocks noGrp="1"/>
          </p:cNvSpPr>
          <p:nvPr>
            <p:ph sz="half" idx="2"/>
          </p:nvPr>
        </p:nvSpPr>
        <p:spPr>
          <a:xfrm>
            <a:off x="6172200" y="1645718"/>
            <a:ext cx="5181600" cy="4344606"/>
          </a:xfrm>
        </p:spPr>
        <p:style>
          <a:lnRef idx="2">
            <a:schemeClr val="accent1"/>
          </a:lnRef>
          <a:fillRef idx="1">
            <a:schemeClr val="lt1"/>
          </a:fillRef>
          <a:effectRef idx="0">
            <a:schemeClr val="accent1"/>
          </a:effectRef>
          <a:fontRef idx="minor">
            <a:schemeClr val="dk1"/>
          </a:fontRef>
        </p:style>
        <p:txBody>
          <a:bodyPr/>
          <a:lstStyle/>
          <a:p>
            <a:pPr marL="0" lvl="0" indent="0" eaLnBrk="0" fontAlgn="base" hangingPunct="0">
              <a:lnSpc>
                <a:spcPct val="100000"/>
              </a:lnSpc>
              <a:spcBef>
                <a:spcPct val="0"/>
              </a:spcBef>
              <a:spcAft>
                <a:spcPct val="0"/>
              </a:spcAft>
              <a:buFontTx/>
              <a:buChar char="•"/>
            </a:pPr>
            <a:r>
              <a:rPr lang="en-US" sz="1800" b="1" i="1" dirty="0">
                <a:latin typeface="Arial" panose="020B0604020202020204" pitchFamily="34" charset="0"/>
              </a:rPr>
              <a:t>Malignant</a:t>
            </a:r>
            <a:r>
              <a:rPr lang="en-US" sz="1800" b="1" dirty="0">
                <a:latin typeface="Arial" panose="020B0604020202020204" pitchFamily="34" charset="0"/>
              </a:rPr>
              <a:t> </a:t>
            </a:r>
            <a:endParaRPr lang="en-US" sz="1800" b="1" dirty="0" smtClean="0">
              <a:latin typeface="Arial" panose="020B0604020202020204" pitchFamily="34" charset="0"/>
            </a:endParaRPr>
          </a:p>
          <a:p>
            <a:pPr marL="0" lvl="0" indent="0" eaLnBrk="0" fontAlgn="base" hangingPunct="0">
              <a:lnSpc>
                <a:spcPct val="100000"/>
              </a:lnSpc>
              <a:spcBef>
                <a:spcPct val="0"/>
              </a:spcBef>
              <a:spcAft>
                <a:spcPct val="0"/>
              </a:spcAft>
              <a:buFontTx/>
              <a:buChar char="•"/>
            </a:pPr>
            <a:endParaRPr lang="en-US" sz="1800" b="1"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1800" dirty="0" err="1" smtClean="0">
                <a:solidFill>
                  <a:schemeClr val="tx1"/>
                </a:solidFill>
                <a:latin typeface="Arial" panose="020B0604020202020204" pitchFamily="34" charset="0"/>
                <a:hlinkClick r:id="rId4"/>
              </a:rPr>
              <a:t>Leiomyosarcoma</a:t>
            </a:r>
            <a:r>
              <a:rPr lang="en-US" sz="1800" dirty="0">
                <a:solidFill>
                  <a:schemeClr val="tx1"/>
                </a:solidFill>
                <a:latin typeface="Arial" panose="020B0604020202020204" pitchFamily="34" charset="0"/>
                <a:hlinkClick r:id="rId4"/>
              </a:rPr>
              <a:t>, </a:t>
            </a:r>
            <a:r>
              <a:rPr lang="en-US" sz="1800" dirty="0" smtClean="0">
                <a:solidFill>
                  <a:schemeClr val="tx1"/>
                </a:solidFill>
                <a:latin typeface="Arial" panose="020B0604020202020204" pitchFamily="34" charset="0"/>
                <a:hlinkClick r:id="rId4"/>
              </a:rPr>
              <a:t>NOS</a:t>
            </a:r>
            <a:endParaRPr lang="en-US" sz="1800" dirty="0" smtClean="0">
              <a:solidFill>
                <a:schemeClr val="tx1"/>
              </a:solidFill>
              <a:latin typeface="Arial" panose="020B0604020202020204" pitchFamily="34" charset="0"/>
            </a:endParaRPr>
          </a:p>
          <a:p>
            <a:pPr marL="0" lvl="0" indent="0" eaLnBrk="0" fontAlgn="base" hangingPunct="0">
              <a:lnSpc>
                <a:spcPct val="100000"/>
              </a:lnSpc>
              <a:spcBef>
                <a:spcPct val="0"/>
              </a:spcBef>
              <a:spcAft>
                <a:spcPct val="0"/>
              </a:spcAft>
              <a:buNone/>
            </a:pPr>
            <a:endParaRPr lang="en-US" sz="1800" dirty="0">
              <a:solidFill>
                <a:schemeClr val="tx1"/>
              </a:solidFill>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1800" dirty="0">
                <a:solidFill>
                  <a:schemeClr val="tx1"/>
                </a:solidFill>
                <a:latin typeface="Arial" panose="020B0604020202020204" pitchFamily="34" charset="0"/>
                <a:hlinkClick r:id="rId5"/>
              </a:rPr>
              <a:t>Inflammatory </a:t>
            </a:r>
            <a:r>
              <a:rPr lang="en-US" sz="1800" dirty="0" err="1" smtClean="0">
                <a:solidFill>
                  <a:schemeClr val="tx1"/>
                </a:solidFill>
                <a:latin typeface="Arial" panose="020B0604020202020204" pitchFamily="34" charset="0"/>
                <a:hlinkClick r:id="rId5"/>
              </a:rPr>
              <a:t>leiomyosarcoma</a:t>
            </a:r>
            <a:endParaRPr lang="en-US" dirty="0"/>
          </a:p>
        </p:txBody>
      </p:sp>
    </p:spTree>
    <p:extLst>
      <p:ext uri="{BB962C8B-B14F-4D97-AF65-F5344CB8AC3E}">
        <p14:creationId xmlns:p14="http://schemas.microsoft.com/office/powerpoint/2010/main" val="7728971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a:t>
            </a:r>
            <a:r>
              <a:rPr lang="en-US" b="1" dirty="0" smtClean="0"/>
              <a:t>carcinoma - </a:t>
            </a:r>
            <a:r>
              <a:rPr lang="en-US" b="1" dirty="0"/>
              <a:t>Etiology</a:t>
            </a:r>
            <a:endParaRPr lang="en-US" b="1" dirty="0"/>
          </a:p>
        </p:txBody>
      </p:sp>
      <p:sp>
        <p:nvSpPr>
          <p:cNvPr id="3" name="Content Placeholder 2"/>
          <p:cNvSpPr>
            <a:spLocks noGrp="1"/>
          </p:cNvSpPr>
          <p:nvPr>
            <p:ph idx="1"/>
          </p:nvPr>
        </p:nvSpPr>
        <p:spPr/>
        <p:txBody>
          <a:bodyPr>
            <a:normAutofit fontScale="85000" lnSpcReduction="20000"/>
          </a:bodyPr>
          <a:lstStyle/>
          <a:p>
            <a:r>
              <a:rPr lang="en-US" dirty="0" smtClean="0"/>
              <a:t>UV </a:t>
            </a:r>
            <a:r>
              <a:rPr lang="en-US" dirty="0"/>
              <a:t>radiation (sun damage and indoor tanning) </a:t>
            </a:r>
            <a:r>
              <a:rPr lang="en-US" sz="2000" dirty="0"/>
              <a:t>(</a:t>
            </a:r>
            <a:r>
              <a:rPr lang="en-US" sz="2000" dirty="0">
                <a:hlinkClick r:id="rId2"/>
              </a:rPr>
              <a:t>Cancer 1990;65:2811</a:t>
            </a:r>
            <a:r>
              <a:rPr lang="en-US" sz="2000" dirty="0"/>
              <a:t>, </a:t>
            </a:r>
            <a:r>
              <a:rPr lang="en-US" sz="2000" dirty="0">
                <a:hlinkClick r:id="rId3"/>
              </a:rPr>
              <a:t>Am J </a:t>
            </a:r>
            <a:r>
              <a:rPr lang="en-US" sz="2000" dirty="0" err="1">
                <a:hlinkClick r:id="rId3"/>
              </a:rPr>
              <a:t>Epidemiol</a:t>
            </a:r>
            <a:r>
              <a:rPr lang="en-US" sz="2000" dirty="0">
                <a:hlinkClick r:id="rId3"/>
              </a:rPr>
              <a:t> 1999;150:459</a:t>
            </a:r>
            <a:r>
              <a:rPr lang="en-US" sz="2000" dirty="0"/>
              <a:t>, </a:t>
            </a:r>
            <a:r>
              <a:rPr lang="en-US" sz="2000" dirty="0">
                <a:hlinkClick r:id="rId4"/>
              </a:rPr>
              <a:t>Pediatrics 2014;134:e4</a:t>
            </a:r>
            <a:r>
              <a:rPr lang="en-US" sz="2000" dirty="0"/>
              <a:t>) </a:t>
            </a:r>
          </a:p>
          <a:p>
            <a:r>
              <a:rPr lang="en-US" dirty="0"/>
              <a:t>Ionizing radiation </a:t>
            </a:r>
            <a:r>
              <a:rPr lang="en-US" sz="2000" dirty="0"/>
              <a:t>(</a:t>
            </a:r>
            <a:r>
              <a:rPr lang="en-US" sz="2000" dirty="0">
                <a:hlinkClick r:id="rId5"/>
              </a:rPr>
              <a:t>J </a:t>
            </a:r>
            <a:r>
              <a:rPr lang="en-US" sz="2000" dirty="0" err="1">
                <a:hlinkClick r:id="rId5"/>
              </a:rPr>
              <a:t>Natl</a:t>
            </a:r>
            <a:r>
              <a:rPr lang="en-US" sz="2000" dirty="0">
                <a:hlinkClick r:id="rId5"/>
              </a:rPr>
              <a:t> Cancer </a:t>
            </a:r>
            <a:r>
              <a:rPr lang="en-US" sz="2000" dirty="0" err="1">
                <a:hlinkClick r:id="rId5"/>
              </a:rPr>
              <a:t>Inst</a:t>
            </a:r>
            <a:r>
              <a:rPr lang="en-US" sz="2000" dirty="0">
                <a:hlinkClick r:id="rId5"/>
              </a:rPr>
              <a:t> 1996;88:1848</a:t>
            </a:r>
            <a:r>
              <a:rPr lang="en-US" sz="2000" dirty="0"/>
              <a:t>) </a:t>
            </a:r>
          </a:p>
          <a:p>
            <a:r>
              <a:rPr lang="en-US" dirty="0"/>
              <a:t>Arsenic exposure </a:t>
            </a:r>
            <a:r>
              <a:rPr lang="en-US" sz="2000" dirty="0"/>
              <a:t>(</a:t>
            </a:r>
            <a:r>
              <a:rPr lang="en-US" sz="2000" dirty="0">
                <a:hlinkClick r:id="rId6"/>
              </a:rPr>
              <a:t>J </a:t>
            </a:r>
            <a:r>
              <a:rPr lang="en-US" sz="2000" dirty="0" err="1">
                <a:hlinkClick r:id="rId6"/>
              </a:rPr>
              <a:t>Dermatol</a:t>
            </a:r>
            <a:r>
              <a:rPr lang="en-US" sz="2000" dirty="0">
                <a:hlinkClick r:id="rId6"/>
              </a:rPr>
              <a:t> 2017;44:1374</a:t>
            </a:r>
            <a:r>
              <a:rPr lang="en-US" sz="2000" dirty="0"/>
              <a:t>) </a:t>
            </a:r>
          </a:p>
          <a:p>
            <a:r>
              <a:rPr lang="en-US" dirty="0"/>
              <a:t>Genetic conditions </a:t>
            </a:r>
          </a:p>
          <a:p>
            <a:pPr lvl="1"/>
            <a:r>
              <a:rPr lang="en-US" dirty="0"/>
              <a:t>Nevoid basal cell carcinoma syndrome (</a:t>
            </a:r>
            <a:r>
              <a:rPr lang="en-US" dirty="0" err="1"/>
              <a:t>Gorlin</a:t>
            </a:r>
            <a:r>
              <a:rPr lang="en-US" dirty="0"/>
              <a:t> syndrome) </a:t>
            </a:r>
            <a:r>
              <a:rPr lang="en-US" sz="2000" dirty="0"/>
              <a:t>(</a:t>
            </a:r>
            <a:r>
              <a:rPr lang="en-US" sz="2000" dirty="0">
                <a:hlinkClick r:id="rId7"/>
              </a:rPr>
              <a:t>Lancet 1992;339:581</a:t>
            </a:r>
            <a:r>
              <a:rPr lang="en-US" sz="2000" dirty="0"/>
              <a:t>) </a:t>
            </a:r>
          </a:p>
          <a:p>
            <a:pPr lvl="1"/>
            <a:r>
              <a:rPr lang="en-US" dirty="0" err="1"/>
              <a:t>Xeroderma</a:t>
            </a:r>
            <a:r>
              <a:rPr lang="en-US" dirty="0"/>
              <a:t> </a:t>
            </a:r>
            <a:r>
              <a:rPr lang="en-US" dirty="0" err="1"/>
              <a:t>pigmentosum</a:t>
            </a:r>
            <a:r>
              <a:rPr lang="en-US" dirty="0"/>
              <a:t> </a:t>
            </a:r>
            <a:r>
              <a:rPr lang="en-US" sz="2000" dirty="0"/>
              <a:t>(</a:t>
            </a:r>
            <a:r>
              <a:rPr lang="en-US" sz="2000" dirty="0">
                <a:hlinkClick r:id="rId8"/>
              </a:rPr>
              <a:t>J Invest </a:t>
            </a:r>
            <a:r>
              <a:rPr lang="en-US" sz="2000" dirty="0" err="1">
                <a:hlinkClick r:id="rId8"/>
              </a:rPr>
              <a:t>Dermatol</a:t>
            </a:r>
            <a:r>
              <a:rPr lang="en-US" sz="2000" dirty="0">
                <a:hlinkClick r:id="rId8"/>
              </a:rPr>
              <a:t> 2012;132:785</a:t>
            </a:r>
            <a:r>
              <a:rPr lang="en-US" sz="2000" dirty="0"/>
              <a:t>) </a:t>
            </a:r>
          </a:p>
          <a:p>
            <a:pPr lvl="1"/>
            <a:r>
              <a:rPr lang="en-US" dirty="0" err="1"/>
              <a:t>Bazex-Dupré-Christol</a:t>
            </a:r>
            <a:r>
              <a:rPr lang="en-US" dirty="0"/>
              <a:t> syndrome </a:t>
            </a:r>
            <a:r>
              <a:rPr lang="en-US" sz="2000" dirty="0"/>
              <a:t>(</a:t>
            </a:r>
            <a:r>
              <a:rPr lang="en-US" sz="2000" dirty="0">
                <a:hlinkClick r:id="rId9"/>
              </a:rPr>
              <a:t>NIH: </a:t>
            </a:r>
            <a:r>
              <a:rPr lang="en-US" sz="2000" dirty="0" err="1">
                <a:hlinkClick r:id="rId9"/>
              </a:rPr>
              <a:t>Bazex-Dupre-Christol</a:t>
            </a:r>
            <a:r>
              <a:rPr lang="en-US" sz="2000" dirty="0">
                <a:hlinkClick r:id="rId9"/>
              </a:rPr>
              <a:t> syndrome [Accessed 15 December 2020]</a:t>
            </a:r>
            <a:r>
              <a:rPr lang="en-US" sz="2000" dirty="0"/>
              <a:t>) </a:t>
            </a:r>
          </a:p>
          <a:p>
            <a:pPr lvl="1"/>
            <a:r>
              <a:rPr lang="en-US" dirty="0" err="1"/>
              <a:t>Oculocutaneous</a:t>
            </a:r>
            <a:r>
              <a:rPr lang="en-US" dirty="0"/>
              <a:t> albinism </a:t>
            </a:r>
            <a:r>
              <a:rPr lang="en-US" sz="1800" dirty="0"/>
              <a:t>(</a:t>
            </a:r>
            <a:r>
              <a:rPr lang="en-US" sz="1800" dirty="0">
                <a:hlinkClick r:id="rId10"/>
              </a:rPr>
              <a:t>BMC Cancer 2014;14:157</a:t>
            </a:r>
            <a:r>
              <a:rPr lang="en-US" sz="1800" dirty="0"/>
              <a:t>) </a:t>
            </a:r>
          </a:p>
          <a:p>
            <a:pPr lvl="1"/>
            <a:r>
              <a:rPr lang="en-US" dirty="0">
                <a:hlinkClick r:id="rId11"/>
              </a:rPr>
              <a:t>Muir-Torre syndrome</a:t>
            </a:r>
            <a:r>
              <a:rPr lang="en-US" dirty="0"/>
              <a:t> </a:t>
            </a:r>
          </a:p>
          <a:p>
            <a:r>
              <a:rPr lang="en-US" dirty="0"/>
              <a:t>Smoking </a:t>
            </a:r>
            <a:r>
              <a:rPr lang="en-US" sz="1800" dirty="0"/>
              <a:t>(</a:t>
            </a:r>
            <a:r>
              <a:rPr lang="en-US" sz="1800" dirty="0">
                <a:hlinkClick r:id="rId12"/>
              </a:rPr>
              <a:t>J Am </a:t>
            </a:r>
            <a:r>
              <a:rPr lang="en-US" sz="1800" dirty="0" err="1">
                <a:hlinkClick r:id="rId12"/>
              </a:rPr>
              <a:t>Acad</a:t>
            </a:r>
            <a:r>
              <a:rPr lang="en-US" sz="1800" dirty="0">
                <a:hlinkClick r:id="rId12"/>
              </a:rPr>
              <a:t> </a:t>
            </a:r>
            <a:r>
              <a:rPr lang="en-US" sz="1800" dirty="0" err="1">
                <a:hlinkClick r:id="rId12"/>
              </a:rPr>
              <a:t>Dermatol</a:t>
            </a:r>
            <a:r>
              <a:rPr lang="en-US" sz="1800" dirty="0">
                <a:hlinkClick r:id="rId12"/>
              </a:rPr>
              <a:t> 2002;46:706</a:t>
            </a:r>
            <a:r>
              <a:rPr lang="en-US" sz="1800" dirty="0"/>
              <a:t>) </a:t>
            </a:r>
          </a:p>
          <a:p>
            <a:r>
              <a:rPr lang="en-US" dirty="0">
                <a:hlinkClick r:id="rId13"/>
              </a:rPr>
              <a:t>Nevus </a:t>
            </a:r>
            <a:r>
              <a:rPr lang="en-US" dirty="0" err="1">
                <a:hlinkClick r:id="rId13"/>
              </a:rPr>
              <a:t>sebaceus</a:t>
            </a:r>
            <a:r>
              <a:rPr lang="en-US" dirty="0"/>
              <a:t> </a:t>
            </a:r>
            <a:r>
              <a:rPr lang="en-US" sz="1800" dirty="0"/>
              <a:t>(</a:t>
            </a:r>
            <a:r>
              <a:rPr lang="en-US" sz="1800" dirty="0">
                <a:hlinkClick r:id="rId14"/>
              </a:rPr>
              <a:t>J Am </a:t>
            </a:r>
            <a:r>
              <a:rPr lang="en-US" sz="1800" dirty="0" err="1">
                <a:hlinkClick r:id="rId14"/>
              </a:rPr>
              <a:t>Acad</a:t>
            </a:r>
            <a:r>
              <a:rPr lang="en-US" sz="1800" dirty="0">
                <a:hlinkClick r:id="rId14"/>
              </a:rPr>
              <a:t> </a:t>
            </a:r>
            <a:r>
              <a:rPr lang="en-US" sz="1800" dirty="0" err="1">
                <a:hlinkClick r:id="rId14"/>
              </a:rPr>
              <a:t>Dermatol</a:t>
            </a:r>
            <a:r>
              <a:rPr lang="en-US" sz="1800" dirty="0">
                <a:hlinkClick r:id="rId14"/>
              </a:rPr>
              <a:t> 2000;42:263</a:t>
            </a:r>
            <a:r>
              <a:rPr lang="en-US" sz="1800" dirty="0"/>
              <a:t>) </a:t>
            </a:r>
          </a:p>
          <a:p>
            <a:r>
              <a:rPr lang="en-US" dirty="0"/>
              <a:t>Immunosuppression </a:t>
            </a:r>
            <a:r>
              <a:rPr lang="en-US" sz="1800" dirty="0"/>
              <a:t>(</a:t>
            </a:r>
            <a:r>
              <a:rPr lang="en-US" sz="1800" dirty="0">
                <a:hlinkClick r:id="rId15"/>
              </a:rPr>
              <a:t>Lancet 1998;351:623</a:t>
            </a:r>
            <a:r>
              <a:rPr lang="en-US" sz="1800" dirty="0"/>
              <a:t>, </a:t>
            </a:r>
            <a:r>
              <a:rPr lang="en-US" sz="1800" dirty="0">
                <a:hlinkClick r:id="rId16"/>
              </a:rPr>
              <a:t>J Am </a:t>
            </a:r>
            <a:r>
              <a:rPr lang="en-US" sz="1800" dirty="0" err="1">
                <a:hlinkClick r:id="rId16"/>
              </a:rPr>
              <a:t>Acad</a:t>
            </a:r>
            <a:r>
              <a:rPr lang="en-US" sz="1800" dirty="0">
                <a:hlinkClick r:id="rId16"/>
              </a:rPr>
              <a:t> </a:t>
            </a:r>
            <a:r>
              <a:rPr lang="en-US" sz="1800" dirty="0" err="1">
                <a:hlinkClick r:id="rId16"/>
              </a:rPr>
              <a:t>Dermatol</a:t>
            </a:r>
            <a:r>
              <a:rPr lang="en-US" sz="1800" dirty="0">
                <a:hlinkClick r:id="rId16"/>
              </a:rPr>
              <a:t> 2003;49:397</a:t>
            </a:r>
            <a:r>
              <a:rPr lang="en-US" sz="1800" dirty="0"/>
              <a:t>, </a:t>
            </a:r>
            <a:r>
              <a:rPr lang="en-US" sz="1800" dirty="0">
                <a:hlinkClick r:id="rId17"/>
              </a:rPr>
              <a:t>Arch </a:t>
            </a:r>
            <a:r>
              <a:rPr lang="en-US" sz="1800" dirty="0" err="1">
                <a:hlinkClick r:id="rId17"/>
              </a:rPr>
              <a:t>Dermatol</a:t>
            </a:r>
            <a:r>
              <a:rPr lang="en-US" sz="1800" dirty="0">
                <a:hlinkClick r:id="rId17"/>
              </a:rPr>
              <a:t> 2001;137:459</a:t>
            </a:r>
            <a:r>
              <a:rPr lang="en-US" sz="1800" dirty="0"/>
              <a:t>) </a:t>
            </a:r>
          </a:p>
          <a:p>
            <a:endParaRPr lang="en-US" dirty="0"/>
          </a:p>
        </p:txBody>
      </p:sp>
    </p:spTree>
    <p:extLst>
      <p:ext uri="{BB962C8B-B14F-4D97-AF65-F5344CB8AC3E}">
        <p14:creationId xmlns:p14="http://schemas.microsoft.com/office/powerpoint/2010/main" val="7517634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a:t>Skeletal muscle tumors</a:t>
            </a:r>
            <a:endParaRPr lang="en-US" dirty="0">
              <a:latin typeface="Arial" panose="020B0604020202020204" pitchFamily="34" charset="0"/>
            </a:endParaRPr>
          </a:p>
        </p:txBody>
      </p:sp>
      <p:sp>
        <p:nvSpPr>
          <p:cNvPr id="4" name="Rectangle 1"/>
          <p:cNvSpPr>
            <a:spLocks noGrp="1" noChangeArrowheads="1"/>
          </p:cNvSpPr>
          <p:nvPr>
            <p:ph sz="half" idx="1"/>
          </p:nvPr>
        </p:nvSpPr>
        <p:spPr bwMode="auto">
          <a:xfrm>
            <a:off x="838200" y="1557228"/>
            <a:ext cx="4393367" cy="4468403"/>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r>
              <a:rPr lang="en-US" sz="2400" b="1" i="1" dirty="0" smtClean="0"/>
              <a:t>Benign</a:t>
            </a:r>
          </a:p>
          <a:p>
            <a:r>
              <a:rPr lang="en-US" sz="2400" dirty="0" err="1"/>
              <a:t>Rhabdomyoma</a:t>
            </a:r>
            <a:r>
              <a:rPr lang="en-US" sz="2400" dirty="0"/>
              <a:t>, </a:t>
            </a:r>
            <a:r>
              <a:rPr lang="en-US" sz="2400" dirty="0" smtClean="0"/>
              <a:t>NOS</a:t>
            </a:r>
          </a:p>
          <a:p>
            <a:pPr lvl="1"/>
            <a:r>
              <a:rPr lang="en-US" sz="1800" dirty="0" smtClean="0">
                <a:hlinkClick r:id="rId2"/>
              </a:rPr>
              <a:t>Fetal </a:t>
            </a:r>
            <a:r>
              <a:rPr lang="en-US" sz="1800" dirty="0" err="1" smtClean="0">
                <a:hlinkClick r:id="rId2"/>
              </a:rPr>
              <a:t>rhabdomyoma</a:t>
            </a:r>
            <a:r>
              <a:rPr lang="en-US" sz="1800" dirty="0" smtClean="0"/>
              <a:t> </a:t>
            </a:r>
            <a:endParaRPr lang="en-US" sz="1800" dirty="0"/>
          </a:p>
          <a:p>
            <a:pPr lvl="1"/>
            <a:r>
              <a:rPr lang="en-US" sz="1800" dirty="0">
                <a:hlinkClick r:id="rId3"/>
              </a:rPr>
              <a:t>Adult </a:t>
            </a:r>
            <a:r>
              <a:rPr lang="en-US" sz="1800" dirty="0" err="1" smtClean="0">
                <a:hlinkClick r:id="rId3"/>
              </a:rPr>
              <a:t>rhabdomyoma</a:t>
            </a:r>
            <a:r>
              <a:rPr lang="en-US" sz="1800" dirty="0" smtClean="0"/>
              <a:t> </a:t>
            </a:r>
            <a:endParaRPr lang="en-US" sz="1800" dirty="0"/>
          </a:p>
          <a:p>
            <a:pPr lvl="1"/>
            <a:r>
              <a:rPr lang="en-US" sz="1800" dirty="0">
                <a:hlinkClick r:id="rId4"/>
              </a:rPr>
              <a:t>Genital </a:t>
            </a:r>
            <a:r>
              <a:rPr lang="en-US" sz="1800" dirty="0" err="1">
                <a:hlinkClick r:id="rId4"/>
              </a:rPr>
              <a:t>rhabdomyoma</a:t>
            </a:r>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a:p>
        </p:txBody>
      </p:sp>
      <p:sp>
        <p:nvSpPr>
          <p:cNvPr id="6" name="Content Placeholder 5"/>
          <p:cNvSpPr>
            <a:spLocks noGrp="1"/>
          </p:cNvSpPr>
          <p:nvPr>
            <p:ph sz="half" idx="2"/>
          </p:nvPr>
        </p:nvSpPr>
        <p:spPr>
          <a:xfrm>
            <a:off x="6172200" y="1645718"/>
            <a:ext cx="5181600" cy="4919974"/>
          </a:xfrm>
        </p:spPr>
        <p:style>
          <a:lnRef idx="2">
            <a:schemeClr val="accent1"/>
          </a:lnRef>
          <a:fillRef idx="1">
            <a:schemeClr val="lt1"/>
          </a:fillRef>
          <a:effectRef idx="0">
            <a:schemeClr val="accent1"/>
          </a:effectRef>
          <a:fontRef idx="minor">
            <a:schemeClr val="dk1"/>
          </a:fontRef>
        </p:style>
        <p:txBody>
          <a:bodyPr>
            <a:noAutofit/>
          </a:bodyPr>
          <a:lstStyle/>
          <a:p>
            <a:pPr marL="0" lvl="0" indent="0" eaLnBrk="0" fontAlgn="base" hangingPunct="0">
              <a:lnSpc>
                <a:spcPct val="100000"/>
              </a:lnSpc>
              <a:spcBef>
                <a:spcPct val="0"/>
              </a:spcBef>
              <a:spcAft>
                <a:spcPct val="0"/>
              </a:spcAft>
              <a:buFontTx/>
              <a:buChar char="•"/>
            </a:pPr>
            <a:r>
              <a:rPr lang="en-US" sz="1800" b="1" i="1" dirty="0">
                <a:latin typeface="Arial" panose="020B0604020202020204" pitchFamily="34" charset="0"/>
              </a:rPr>
              <a:t>Malignant</a:t>
            </a:r>
            <a:r>
              <a:rPr lang="en-US" sz="1800" b="1" dirty="0">
                <a:latin typeface="Arial" panose="020B0604020202020204" pitchFamily="34" charset="0"/>
              </a:rPr>
              <a:t> </a:t>
            </a:r>
            <a:endParaRPr lang="en-US" sz="1800" b="1" dirty="0" smtClean="0">
              <a:latin typeface="Arial" panose="020B0604020202020204" pitchFamily="34" charset="0"/>
            </a:endParaRPr>
          </a:p>
          <a:p>
            <a:pPr marL="0" lvl="0" indent="0" eaLnBrk="0" fontAlgn="base" hangingPunct="0">
              <a:lnSpc>
                <a:spcPct val="100000"/>
              </a:lnSpc>
              <a:spcBef>
                <a:spcPct val="0"/>
              </a:spcBef>
              <a:spcAft>
                <a:spcPct val="0"/>
              </a:spcAft>
              <a:buFontTx/>
              <a:buChar char="•"/>
            </a:pPr>
            <a:endParaRPr lang="en-US" sz="1800" b="1" dirty="0" smtClean="0">
              <a:latin typeface="Arial" panose="020B0604020202020204" pitchFamily="34" charset="0"/>
            </a:endParaRPr>
          </a:p>
          <a:p>
            <a:pPr lvl="1"/>
            <a:r>
              <a:rPr lang="en-US" dirty="0" err="1" smtClean="0">
                <a:hlinkClick r:id="rId5"/>
              </a:rPr>
              <a:t>Embryonal</a:t>
            </a:r>
            <a:r>
              <a:rPr lang="en-US" dirty="0" smtClean="0">
                <a:hlinkClick r:id="rId5"/>
              </a:rPr>
              <a:t> </a:t>
            </a:r>
            <a:r>
              <a:rPr lang="en-US" dirty="0" err="1">
                <a:hlinkClick r:id="rId5"/>
              </a:rPr>
              <a:t>rhabdomyosarcoma</a:t>
            </a:r>
            <a:r>
              <a:rPr lang="en-US" dirty="0">
                <a:hlinkClick r:id="rId5"/>
              </a:rPr>
              <a:t>, </a:t>
            </a:r>
            <a:r>
              <a:rPr lang="en-US" dirty="0" smtClean="0">
                <a:hlinkClick r:id="rId5"/>
              </a:rPr>
              <a:t>NOS</a:t>
            </a:r>
            <a:endParaRPr lang="en-US" dirty="0"/>
          </a:p>
          <a:p>
            <a:pPr lvl="2"/>
            <a:r>
              <a:rPr lang="en-US" dirty="0" err="1"/>
              <a:t>Embryonal</a:t>
            </a:r>
            <a:r>
              <a:rPr lang="en-US" dirty="0"/>
              <a:t> </a:t>
            </a:r>
            <a:r>
              <a:rPr lang="en-US" dirty="0" err="1"/>
              <a:t>rhabdomyosarcoma</a:t>
            </a:r>
            <a:r>
              <a:rPr lang="en-US" dirty="0"/>
              <a:t>, </a:t>
            </a:r>
            <a:r>
              <a:rPr lang="en-US" dirty="0" smtClean="0"/>
              <a:t>pleomorphic</a:t>
            </a:r>
            <a:endParaRPr lang="en-US" dirty="0"/>
          </a:p>
          <a:p>
            <a:pPr lvl="1"/>
            <a:r>
              <a:rPr lang="en-US" dirty="0">
                <a:hlinkClick r:id="rId6"/>
              </a:rPr>
              <a:t>Alveolar </a:t>
            </a:r>
            <a:r>
              <a:rPr lang="en-US" dirty="0" err="1" smtClean="0">
                <a:hlinkClick r:id="rId6"/>
              </a:rPr>
              <a:t>rhabdomyosarcoma</a:t>
            </a:r>
            <a:endParaRPr lang="en-US" dirty="0"/>
          </a:p>
          <a:p>
            <a:pPr lvl="1"/>
            <a:r>
              <a:rPr lang="en-US" dirty="0">
                <a:hlinkClick r:id="rId7"/>
              </a:rPr>
              <a:t>Pleomorphic </a:t>
            </a:r>
            <a:r>
              <a:rPr lang="en-US" dirty="0" err="1">
                <a:hlinkClick r:id="rId7"/>
              </a:rPr>
              <a:t>rhabdomyosarcoma</a:t>
            </a:r>
            <a:r>
              <a:rPr lang="en-US" dirty="0">
                <a:hlinkClick r:id="rId7"/>
              </a:rPr>
              <a:t>, </a:t>
            </a:r>
            <a:r>
              <a:rPr lang="en-US" dirty="0" smtClean="0">
                <a:hlinkClick r:id="rId7"/>
              </a:rPr>
              <a:t>NOS</a:t>
            </a:r>
            <a:endParaRPr lang="en-US" dirty="0"/>
          </a:p>
          <a:p>
            <a:pPr lvl="1"/>
            <a:r>
              <a:rPr lang="en-US" dirty="0">
                <a:hlinkClick r:id="rId8"/>
              </a:rPr>
              <a:t>Spindle cell </a:t>
            </a:r>
            <a:r>
              <a:rPr lang="en-US" dirty="0" err="1">
                <a:hlinkClick r:id="rId8"/>
              </a:rPr>
              <a:t>rhabdomyosarcoma</a:t>
            </a:r>
            <a:r>
              <a:rPr lang="en-US" dirty="0">
                <a:hlinkClick r:id="rId8"/>
              </a:rPr>
              <a:t>, </a:t>
            </a:r>
            <a:r>
              <a:rPr lang="en-US" dirty="0" smtClean="0">
                <a:hlinkClick r:id="rId8"/>
              </a:rPr>
              <a:t>NOS</a:t>
            </a:r>
            <a:r>
              <a:rPr lang="en-US" dirty="0" smtClean="0"/>
              <a:t> </a:t>
            </a:r>
            <a:endParaRPr lang="en-US" dirty="0"/>
          </a:p>
          <a:p>
            <a:pPr lvl="1"/>
            <a:r>
              <a:rPr lang="en-US" dirty="0" err="1" smtClean="0">
                <a:hlinkClick r:id="rId9"/>
              </a:rPr>
              <a:t>Ectomesenchymoma</a:t>
            </a:r>
            <a:endParaRPr lang="en-US" sz="1400" b="1" dirty="0">
              <a:latin typeface="Arial" panose="020B0604020202020204" pitchFamily="34" charset="0"/>
            </a:endParaRPr>
          </a:p>
        </p:txBody>
      </p:sp>
    </p:spTree>
    <p:extLst>
      <p:ext uri="{BB962C8B-B14F-4D97-AF65-F5344CB8AC3E}">
        <p14:creationId xmlns:p14="http://schemas.microsoft.com/office/powerpoint/2010/main" val="10352348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9666" y="365125"/>
            <a:ext cx="11347554" cy="1325563"/>
          </a:xfrm>
        </p:spPr>
        <p:txBody>
          <a:bodyPr>
            <a:normAutofit fontScale="90000"/>
          </a:bodyPr>
          <a:lstStyle/>
          <a:p>
            <a:r>
              <a:rPr lang="en-US" b="1" dirty="0" err="1" smtClean="0"/>
              <a:t>Rhabdomyosarcoma</a:t>
            </a:r>
            <a:r>
              <a:rPr lang="en-US" b="1" dirty="0"/>
              <a:t> - </a:t>
            </a:r>
            <a:r>
              <a:rPr lang="en-US" b="1" dirty="0" err="1"/>
              <a:t>Embryonal</a:t>
            </a:r>
            <a:r>
              <a:rPr lang="en-US" b="1" dirty="0"/>
              <a:t> </a:t>
            </a:r>
            <a:r>
              <a:rPr lang="en-US" b="1" dirty="0" err="1"/>
              <a:t>rhabdomyosarcoma</a:t>
            </a:r>
            <a:r>
              <a:rPr lang="en-US" b="1" dirty="0"/>
              <a:t/>
            </a:r>
            <a:br>
              <a:rPr lang="en-US" b="1" dirty="0"/>
            </a:br>
            <a:endParaRPr lang="en-US" b="1" dirty="0"/>
          </a:p>
        </p:txBody>
      </p:sp>
      <p:sp>
        <p:nvSpPr>
          <p:cNvPr id="6" name="Content Placeholder 5"/>
          <p:cNvSpPr>
            <a:spLocks noGrp="1"/>
          </p:cNvSpPr>
          <p:nvPr>
            <p:ph idx="1"/>
          </p:nvPr>
        </p:nvSpPr>
        <p:spPr/>
        <p:txBody>
          <a:bodyPr>
            <a:normAutofit fontScale="77500" lnSpcReduction="20000"/>
          </a:bodyPr>
          <a:lstStyle/>
          <a:p>
            <a:r>
              <a:rPr lang="en-US" b="1" dirty="0"/>
              <a:t>Definition / general</a:t>
            </a:r>
          </a:p>
          <a:p>
            <a:pPr lvl="1"/>
            <a:r>
              <a:rPr lang="en-US" dirty="0"/>
              <a:t>Subtype of the </a:t>
            </a:r>
            <a:r>
              <a:rPr lang="en-US" dirty="0" err="1"/>
              <a:t>rhabdomyosarcoma</a:t>
            </a:r>
            <a:r>
              <a:rPr lang="en-US" dirty="0"/>
              <a:t> (RMS) soft tissue cancer family whose lineage derives from the undifferentiated mesoderm </a:t>
            </a:r>
          </a:p>
          <a:p>
            <a:pPr lvl="1"/>
            <a:r>
              <a:rPr lang="en-US" dirty="0" err="1"/>
              <a:t>Embryonal</a:t>
            </a:r>
            <a:r>
              <a:rPr lang="en-US" dirty="0"/>
              <a:t> </a:t>
            </a:r>
            <a:r>
              <a:rPr lang="en-US" dirty="0" err="1"/>
              <a:t>rhabdomyosarcoma</a:t>
            </a:r>
            <a:r>
              <a:rPr lang="en-US" dirty="0"/>
              <a:t> (ERMS) is the most common RMS subtype </a:t>
            </a:r>
          </a:p>
          <a:p>
            <a:pPr lvl="1"/>
            <a:r>
              <a:rPr lang="en-US" dirty="0"/>
              <a:t>Several distinct and prognostic patterns of growth have been noted, including the </a:t>
            </a:r>
            <a:r>
              <a:rPr lang="en-US" dirty="0" err="1"/>
              <a:t>botryoid</a:t>
            </a:r>
            <a:r>
              <a:rPr lang="en-US" dirty="0"/>
              <a:t> and anaplastic variants </a:t>
            </a:r>
          </a:p>
          <a:p>
            <a:endParaRPr lang="en-US" b="1" dirty="0" smtClean="0"/>
          </a:p>
          <a:p>
            <a:r>
              <a:rPr lang="en-US" b="1" dirty="0" smtClean="0"/>
              <a:t>Essential </a:t>
            </a:r>
            <a:r>
              <a:rPr lang="en-US" b="1" dirty="0"/>
              <a:t>features</a:t>
            </a:r>
          </a:p>
          <a:p>
            <a:pPr lvl="1"/>
            <a:r>
              <a:rPr lang="en-US" dirty="0"/>
              <a:t>Most common subtype of </a:t>
            </a:r>
            <a:r>
              <a:rPr lang="en-US" dirty="0" err="1"/>
              <a:t>rhabdomyosarcoma</a:t>
            </a:r>
            <a:r>
              <a:rPr lang="en-US" dirty="0"/>
              <a:t> in the pediatric and adolescent setting </a:t>
            </a:r>
          </a:p>
          <a:p>
            <a:pPr lvl="1"/>
            <a:r>
              <a:rPr lang="en-US" dirty="0"/>
              <a:t>Displays a wide spectrum of morphologic features, including cases with spindled morphology </a:t>
            </a:r>
          </a:p>
          <a:p>
            <a:pPr lvl="1"/>
            <a:r>
              <a:rPr lang="en-US" dirty="0"/>
              <a:t>Displays some degree of myogenic differentiation, including either MyoD1 or </a:t>
            </a:r>
            <a:r>
              <a:rPr lang="en-US" dirty="0" err="1"/>
              <a:t>myogenin</a:t>
            </a:r>
            <a:r>
              <a:rPr lang="en-US" dirty="0"/>
              <a:t> positivity </a:t>
            </a:r>
          </a:p>
          <a:p>
            <a:pPr lvl="1"/>
            <a:r>
              <a:rPr lang="en-US" dirty="0"/>
              <a:t>Not associated with recurrent gene fusions but displays some recurrent copy number changes </a:t>
            </a:r>
          </a:p>
          <a:p>
            <a:pPr lvl="1"/>
            <a:r>
              <a:rPr lang="en-US" dirty="0"/>
              <a:t>Diagnostic criteria are: (a) round and spindle cell morphology with scattered differentiated </a:t>
            </a:r>
            <a:r>
              <a:rPr lang="en-US" dirty="0" err="1"/>
              <a:t>rhabdomyoblasts</a:t>
            </a:r>
            <a:r>
              <a:rPr lang="en-US" dirty="0"/>
              <a:t>; (b) </a:t>
            </a:r>
            <a:r>
              <a:rPr lang="en-US" dirty="0" err="1"/>
              <a:t>desmin</a:t>
            </a:r>
            <a:r>
              <a:rPr lang="en-US" dirty="0"/>
              <a:t> positivity and </a:t>
            </a:r>
            <a:r>
              <a:rPr lang="en-US" dirty="0" err="1"/>
              <a:t>heterogenous</a:t>
            </a:r>
            <a:r>
              <a:rPr lang="en-US" dirty="0"/>
              <a:t> nuclear staining for </a:t>
            </a:r>
            <a:r>
              <a:rPr lang="en-US" dirty="0" err="1"/>
              <a:t>myogenin</a:t>
            </a:r>
            <a:r>
              <a:rPr lang="en-US" dirty="0"/>
              <a:t> or MYOD1; (c) lack of </a:t>
            </a:r>
            <a:r>
              <a:rPr lang="en-US" i="1" dirty="0"/>
              <a:t>FOXO1</a:t>
            </a:r>
            <a:r>
              <a:rPr lang="en-US" dirty="0"/>
              <a:t> gene rearrangements distinguishes poorly differentiated ERMS from solid alveolar RMS </a:t>
            </a:r>
          </a:p>
        </p:txBody>
      </p:sp>
    </p:spTree>
    <p:extLst>
      <p:ext uri="{BB962C8B-B14F-4D97-AF65-F5344CB8AC3E}">
        <p14:creationId xmlns:p14="http://schemas.microsoft.com/office/powerpoint/2010/main" val="14730575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4774" y="365125"/>
            <a:ext cx="11009026" cy="1325563"/>
          </a:xfrm>
        </p:spPr>
        <p:txBody>
          <a:bodyPr>
            <a:normAutofit fontScale="90000"/>
          </a:bodyPr>
          <a:lstStyle/>
          <a:p>
            <a:r>
              <a:rPr lang="en-US" b="1" dirty="0" err="1" smtClean="0"/>
              <a:t>Rhabdomyosarcoma</a:t>
            </a:r>
            <a:r>
              <a:rPr lang="en-US" b="1" dirty="0"/>
              <a:t> - </a:t>
            </a:r>
            <a:r>
              <a:rPr lang="en-US" b="1" dirty="0" err="1"/>
              <a:t>Embryonal</a:t>
            </a:r>
            <a:r>
              <a:rPr lang="en-US" b="1" dirty="0"/>
              <a:t> </a:t>
            </a:r>
            <a:r>
              <a:rPr lang="en-US" b="1" dirty="0" err="1"/>
              <a:t>rhabdomyosarcoma</a:t>
            </a:r>
            <a:r>
              <a:rPr lang="en-US" b="1" dirty="0"/>
              <a:t/>
            </a:r>
            <a:br>
              <a:rPr lang="en-US" b="1" dirty="0"/>
            </a:br>
            <a:endParaRPr lang="en-US" b="1" dirty="0"/>
          </a:p>
        </p:txBody>
      </p:sp>
      <p:sp>
        <p:nvSpPr>
          <p:cNvPr id="2" name="Content Placeholder 1"/>
          <p:cNvSpPr>
            <a:spLocks noGrp="1"/>
          </p:cNvSpPr>
          <p:nvPr>
            <p:ph sz="half" idx="1"/>
          </p:nvPr>
        </p:nvSpPr>
        <p:spPr/>
        <p:txBody>
          <a:bodyPr/>
          <a:lstStyle/>
          <a:p>
            <a:r>
              <a:rPr lang="en-US" b="1" dirty="0"/>
              <a:t>Gross description</a:t>
            </a:r>
          </a:p>
          <a:p>
            <a:r>
              <a:rPr lang="en-US" dirty="0"/>
              <a:t>Poorly circumscribed mass, white, soft or firm, infiltrative </a:t>
            </a:r>
          </a:p>
          <a:p>
            <a:r>
              <a:rPr lang="en-US" dirty="0" err="1"/>
              <a:t>Botryoid</a:t>
            </a:r>
            <a:r>
              <a:rPr lang="en-US" dirty="0"/>
              <a:t> variant: resembles cluster of grapes or allergic nasal polyp, fleshy nodular </a:t>
            </a:r>
            <a:r>
              <a:rPr lang="en-US" dirty="0" err="1"/>
              <a:t>polypoid</a:t>
            </a:r>
            <a:r>
              <a:rPr lang="en-US" dirty="0"/>
              <a:t> projections of variable size into lumen </a:t>
            </a:r>
          </a:p>
        </p:txBody>
      </p:sp>
      <p:pic>
        <p:nvPicPr>
          <p:cNvPr id="4" name="Content Placeholder 3"/>
          <p:cNvPicPr>
            <a:picLocks noGrp="1" noChangeAspect="1"/>
          </p:cNvPicPr>
          <p:nvPr>
            <p:ph sz="half" idx="2"/>
          </p:nvPr>
        </p:nvPicPr>
        <p:blipFill rotWithShape="1">
          <a:blip r:embed="rId2"/>
          <a:srcRect b="58901"/>
          <a:stretch/>
        </p:blipFill>
        <p:spPr>
          <a:xfrm>
            <a:off x="6996410" y="1027906"/>
            <a:ext cx="4209707" cy="2560320"/>
          </a:xfrm>
          <a:prstGeom prst="rect">
            <a:avLst/>
          </a:prstGeom>
        </p:spPr>
      </p:pic>
      <p:pic>
        <p:nvPicPr>
          <p:cNvPr id="7" name="Content Placeholder 3"/>
          <p:cNvPicPr>
            <a:picLocks noChangeAspect="1"/>
          </p:cNvPicPr>
          <p:nvPr/>
        </p:nvPicPr>
        <p:blipFill rotWithShape="1">
          <a:blip r:embed="rId2"/>
          <a:srcRect t="51687"/>
          <a:stretch/>
        </p:blipFill>
        <p:spPr>
          <a:xfrm>
            <a:off x="7054895" y="3717559"/>
            <a:ext cx="4092736" cy="2926080"/>
          </a:xfrm>
          <a:prstGeom prst="rect">
            <a:avLst/>
          </a:prstGeom>
        </p:spPr>
      </p:pic>
    </p:spTree>
    <p:extLst>
      <p:ext uri="{BB962C8B-B14F-4D97-AF65-F5344CB8AC3E}">
        <p14:creationId xmlns:p14="http://schemas.microsoft.com/office/powerpoint/2010/main" val="2201823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9764" y="365125"/>
            <a:ext cx="10994036" cy="1325563"/>
          </a:xfrm>
        </p:spPr>
        <p:txBody>
          <a:bodyPr>
            <a:normAutofit fontScale="90000"/>
          </a:bodyPr>
          <a:lstStyle/>
          <a:p>
            <a:r>
              <a:rPr lang="en-US" b="1" dirty="0" err="1" smtClean="0"/>
              <a:t>Rhabdomyosarcoma</a:t>
            </a:r>
            <a:r>
              <a:rPr lang="en-US" b="1" dirty="0"/>
              <a:t> - </a:t>
            </a:r>
            <a:r>
              <a:rPr lang="en-US" b="1" dirty="0" err="1"/>
              <a:t>Embryonal</a:t>
            </a:r>
            <a:r>
              <a:rPr lang="en-US" b="1" dirty="0"/>
              <a:t> </a:t>
            </a:r>
            <a:r>
              <a:rPr lang="en-US" b="1" dirty="0" err="1"/>
              <a:t>rhabdomyosarcoma</a:t>
            </a:r>
            <a:r>
              <a:rPr lang="en-US" b="1" dirty="0"/>
              <a:t/>
            </a:r>
            <a:br>
              <a:rPr lang="en-US" b="1" dirty="0"/>
            </a:br>
            <a:endParaRPr lang="en-US" b="1" dirty="0"/>
          </a:p>
        </p:txBody>
      </p:sp>
      <p:sp>
        <p:nvSpPr>
          <p:cNvPr id="2" name="Content Placeholder 1"/>
          <p:cNvSpPr>
            <a:spLocks noGrp="1"/>
          </p:cNvSpPr>
          <p:nvPr>
            <p:ph sz="half" idx="1"/>
          </p:nvPr>
        </p:nvSpPr>
        <p:spPr/>
        <p:txBody>
          <a:bodyPr>
            <a:normAutofit lnSpcReduction="10000"/>
          </a:bodyPr>
          <a:lstStyle/>
          <a:p>
            <a:r>
              <a:rPr lang="en-US" b="1" dirty="0"/>
              <a:t>Microscopic (histologic) description</a:t>
            </a:r>
          </a:p>
          <a:p>
            <a:r>
              <a:rPr lang="en-US" dirty="0"/>
              <a:t>Composed of primitive </a:t>
            </a:r>
            <a:r>
              <a:rPr lang="en-US" dirty="0" err="1"/>
              <a:t>mesenchymal</a:t>
            </a:r>
            <a:r>
              <a:rPr lang="en-US" dirty="0"/>
              <a:t> cells that show variable degrees of skeletal muscle differentiation </a:t>
            </a:r>
          </a:p>
          <a:p>
            <a:r>
              <a:rPr lang="en-US" dirty="0"/>
              <a:t>They are moderately cellular but in the typical pattern often contain both </a:t>
            </a:r>
            <a:r>
              <a:rPr lang="en-US" dirty="0" err="1"/>
              <a:t>hypocellularity</a:t>
            </a:r>
            <a:r>
              <a:rPr lang="en-US" dirty="0"/>
              <a:t> and </a:t>
            </a:r>
            <a:r>
              <a:rPr lang="en-US" dirty="0" err="1"/>
              <a:t>hypercellular</a:t>
            </a:r>
            <a:r>
              <a:rPr lang="en-US" dirty="0"/>
              <a:t> areas with a loose, </a:t>
            </a:r>
            <a:r>
              <a:rPr lang="en-US" dirty="0" err="1"/>
              <a:t>myxoid</a:t>
            </a:r>
            <a:r>
              <a:rPr lang="en-US" dirty="0"/>
              <a:t> </a:t>
            </a:r>
            <a:r>
              <a:rPr lang="en-US" dirty="0" err="1"/>
              <a:t>stroma</a:t>
            </a:r>
            <a:r>
              <a:rPr lang="en-US" dirty="0"/>
              <a:t> </a:t>
            </a:r>
          </a:p>
          <a:p>
            <a:endParaRPr lang="en-US" dirty="0"/>
          </a:p>
        </p:txBody>
      </p:sp>
      <p:pic>
        <p:nvPicPr>
          <p:cNvPr id="4" name="Content Placeholder 3"/>
          <p:cNvPicPr>
            <a:picLocks noGrp="1" noChangeAspect="1"/>
          </p:cNvPicPr>
          <p:nvPr>
            <p:ph sz="half" idx="2"/>
          </p:nvPr>
        </p:nvPicPr>
        <p:blipFill>
          <a:blip r:embed="rId2"/>
          <a:stretch>
            <a:fillRect/>
          </a:stretch>
        </p:blipFill>
        <p:spPr>
          <a:xfrm>
            <a:off x="6232983" y="1825625"/>
            <a:ext cx="5616232" cy="1645920"/>
          </a:xfrm>
          <a:prstGeom prst="rect">
            <a:avLst/>
          </a:prstGeom>
        </p:spPr>
      </p:pic>
      <p:pic>
        <p:nvPicPr>
          <p:cNvPr id="7" name="Picture 6"/>
          <p:cNvPicPr>
            <a:picLocks noChangeAspect="1"/>
          </p:cNvPicPr>
          <p:nvPr/>
        </p:nvPicPr>
        <p:blipFill>
          <a:blip r:embed="rId3"/>
          <a:stretch>
            <a:fillRect/>
          </a:stretch>
        </p:blipFill>
        <p:spPr>
          <a:xfrm>
            <a:off x="6302543" y="4168515"/>
            <a:ext cx="5477113" cy="1554480"/>
          </a:xfrm>
          <a:prstGeom prst="rect">
            <a:avLst/>
          </a:prstGeom>
        </p:spPr>
      </p:pic>
    </p:spTree>
    <p:extLst>
      <p:ext uri="{BB962C8B-B14F-4D97-AF65-F5344CB8AC3E}">
        <p14:creationId xmlns:p14="http://schemas.microsoft.com/office/powerpoint/2010/main" val="199647002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838200" y="1031148"/>
            <a:ext cx="10515600" cy="4351338"/>
          </a:xfrm>
        </p:spPr>
        <p:txBody>
          <a:bodyPr/>
          <a:lstStyle/>
          <a:p>
            <a:r>
              <a:rPr lang="en-US" b="1" dirty="0"/>
              <a:t>Gastrointestinal stromal </a:t>
            </a:r>
            <a:r>
              <a:rPr lang="en-US" b="1" dirty="0" smtClean="0"/>
              <a:t>tumors</a:t>
            </a:r>
            <a:endParaRPr lang="en-US" dirty="0"/>
          </a:p>
          <a:p>
            <a:pPr lvl="1"/>
            <a:r>
              <a:rPr lang="en-US" dirty="0">
                <a:hlinkClick r:id="rId2"/>
              </a:rPr>
              <a:t>Gastrointestinal stromal </a:t>
            </a:r>
            <a:r>
              <a:rPr lang="en-US" dirty="0" smtClean="0">
                <a:hlinkClick r:id="rId2"/>
              </a:rPr>
              <a:t>tumor</a:t>
            </a:r>
            <a:endParaRPr lang="en-US" dirty="0"/>
          </a:p>
          <a:p>
            <a:endParaRPr lang="en-US" b="1" dirty="0" smtClean="0"/>
          </a:p>
          <a:p>
            <a:r>
              <a:rPr lang="en-US" b="1" dirty="0" err="1" smtClean="0"/>
              <a:t>Chondro</a:t>
            </a:r>
            <a:r>
              <a:rPr lang="en-US" b="1" dirty="0" smtClean="0"/>
              <a:t>-osseous tumors</a:t>
            </a:r>
            <a:endParaRPr lang="en-US" dirty="0" smtClean="0"/>
          </a:p>
          <a:p>
            <a:pPr marL="0" indent="0">
              <a:buNone/>
            </a:pPr>
            <a:r>
              <a:rPr lang="en-US" i="1" dirty="0" smtClean="0"/>
              <a:t>Benign</a:t>
            </a:r>
            <a:r>
              <a:rPr lang="en-US" dirty="0" smtClean="0"/>
              <a:t> </a:t>
            </a:r>
            <a:endParaRPr lang="en-US" dirty="0"/>
          </a:p>
          <a:p>
            <a:pPr lvl="1"/>
            <a:r>
              <a:rPr lang="en-US" dirty="0" err="1">
                <a:hlinkClick r:id="rId3"/>
              </a:rPr>
              <a:t>Chondroma</a:t>
            </a:r>
            <a:r>
              <a:rPr lang="en-US" dirty="0">
                <a:hlinkClick r:id="rId3"/>
              </a:rPr>
              <a:t>, </a:t>
            </a:r>
            <a:r>
              <a:rPr lang="en-US" dirty="0" smtClean="0">
                <a:hlinkClick r:id="rId3"/>
              </a:rPr>
              <a:t>NOS</a:t>
            </a:r>
            <a:endParaRPr lang="en-US" dirty="0"/>
          </a:p>
          <a:p>
            <a:pPr lvl="2"/>
            <a:r>
              <a:rPr lang="en-US" dirty="0" err="1"/>
              <a:t>Chondroblastoma</a:t>
            </a:r>
            <a:r>
              <a:rPr lang="en-US" dirty="0"/>
              <a:t>-like soft tissue </a:t>
            </a:r>
            <a:r>
              <a:rPr lang="en-US" dirty="0" err="1"/>
              <a:t>chondroma</a:t>
            </a:r>
            <a:r>
              <a:rPr lang="en-US" dirty="0"/>
              <a:t> </a:t>
            </a:r>
          </a:p>
          <a:p>
            <a:pPr marL="0" indent="0">
              <a:buNone/>
            </a:pPr>
            <a:r>
              <a:rPr lang="en-US" i="1" dirty="0"/>
              <a:t>Malignant</a:t>
            </a:r>
            <a:r>
              <a:rPr lang="en-US" dirty="0"/>
              <a:t> </a:t>
            </a:r>
          </a:p>
          <a:p>
            <a:pPr lvl="1"/>
            <a:r>
              <a:rPr lang="en-US" dirty="0">
                <a:hlinkClick r:id="rId4"/>
              </a:rPr>
              <a:t>Osteosarcoma, </a:t>
            </a:r>
            <a:r>
              <a:rPr lang="en-US" dirty="0" err="1">
                <a:hlinkClick r:id="rId4"/>
              </a:rPr>
              <a:t>extraskeletal</a:t>
            </a:r>
            <a:endParaRPr lang="en-US" dirty="0"/>
          </a:p>
        </p:txBody>
      </p:sp>
    </p:spTree>
    <p:extLst>
      <p:ext uri="{BB962C8B-B14F-4D97-AF65-F5344CB8AC3E}">
        <p14:creationId xmlns:p14="http://schemas.microsoft.com/office/powerpoint/2010/main" val="346061075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a:t>Peripheral nerve sheath tumors</a:t>
            </a:r>
            <a:endParaRPr lang="en-US" dirty="0">
              <a:latin typeface="Arial" panose="020B0604020202020204" pitchFamily="34" charset="0"/>
            </a:endParaRPr>
          </a:p>
        </p:txBody>
      </p:sp>
      <p:sp>
        <p:nvSpPr>
          <p:cNvPr id="6" name="Content Placeholder 5"/>
          <p:cNvSpPr>
            <a:spLocks noGrp="1"/>
          </p:cNvSpPr>
          <p:nvPr>
            <p:ph sz="half" idx="2"/>
          </p:nvPr>
        </p:nvSpPr>
        <p:spPr>
          <a:xfrm>
            <a:off x="6172200" y="1645718"/>
            <a:ext cx="5181600" cy="4344606"/>
          </a:xfrm>
        </p:spPr>
        <p:style>
          <a:lnRef idx="2">
            <a:schemeClr val="accent1"/>
          </a:lnRef>
          <a:fillRef idx="1">
            <a:schemeClr val="lt1"/>
          </a:fillRef>
          <a:effectRef idx="0">
            <a:schemeClr val="accent1"/>
          </a:effectRef>
          <a:fontRef idx="minor">
            <a:schemeClr val="dk1"/>
          </a:fontRef>
        </p:style>
        <p:txBody>
          <a:bodyPr>
            <a:normAutofit/>
          </a:bodyPr>
          <a:lstStyle/>
          <a:p>
            <a:r>
              <a:rPr lang="en-US" b="1" i="1" dirty="0"/>
              <a:t>Malignant</a:t>
            </a:r>
            <a:r>
              <a:rPr lang="en-US" dirty="0"/>
              <a:t> </a:t>
            </a:r>
            <a:endParaRPr lang="en-US" dirty="0" smtClean="0"/>
          </a:p>
          <a:p>
            <a:r>
              <a:rPr lang="en-US" dirty="0" smtClean="0">
                <a:hlinkClick r:id="rId2"/>
              </a:rPr>
              <a:t>Malignant </a:t>
            </a:r>
            <a:r>
              <a:rPr lang="en-US" dirty="0">
                <a:hlinkClick r:id="rId2"/>
              </a:rPr>
              <a:t>peripheral nerve sheath tumor, </a:t>
            </a:r>
            <a:r>
              <a:rPr lang="en-US" dirty="0" smtClean="0">
                <a:hlinkClick r:id="rId2"/>
              </a:rPr>
              <a:t>NOS</a:t>
            </a:r>
            <a:endParaRPr lang="en-US" dirty="0"/>
          </a:p>
          <a:p>
            <a:pPr lvl="1"/>
            <a:r>
              <a:rPr lang="en-US" u="sng" dirty="0">
                <a:solidFill>
                  <a:schemeClr val="accent1">
                    <a:lumMod val="75000"/>
                  </a:schemeClr>
                </a:solidFill>
              </a:rPr>
              <a:t>Malignant peripheral nerve sheath tumor, </a:t>
            </a:r>
            <a:r>
              <a:rPr lang="en-US" u="sng" dirty="0" err="1" smtClean="0">
                <a:solidFill>
                  <a:schemeClr val="accent1">
                    <a:lumMod val="75000"/>
                  </a:schemeClr>
                </a:solidFill>
              </a:rPr>
              <a:t>epithelioid</a:t>
            </a:r>
            <a:endParaRPr lang="en-US" u="sng" dirty="0" smtClean="0">
              <a:solidFill>
                <a:schemeClr val="accent1">
                  <a:lumMod val="75000"/>
                </a:schemeClr>
              </a:solidFill>
            </a:endParaRPr>
          </a:p>
          <a:p>
            <a:pPr lvl="1"/>
            <a:r>
              <a:rPr lang="en-US" dirty="0" err="1" smtClean="0">
                <a:hlinkClick r:id="rId3"/>
              </a:rPr>
              <a:t>Melanotic</a:t>
            </a:r>
            <a:r>
              <a:rPr lang="en-US" dirty="0" smtClean="0">
                <a:hlinkClick r:id="rId3"/>
              </a:rPr>
              <a:t> </a:t>
            </a:r>
            <a:r>
              <a:rPr lang="en-US" dirty="0">
                <a:hlinkClick r:id="rId3"/>
              </a:rPr>
              <a:t>malignant peripheral nerve sheath </a:t>
            </a:r>
            <a:r>
              <a:rPr lang="en-US" dirty="0" smtClean="0">
                <a:hlinkClick r:id="rId3"/>
              </a:rPr>
              <a:t>tumor</a:t>
            </a:r>
            <a:r>
              <a:rPr lang="en-US" dirty="0" smtClean="0"/>
              <a:t> </a:t>
            </a:r>
            <a:endParaRPr lang="en-US" dirty="0"/>
          </a:p>
          <a:p>
            <a:r>
              <a:rPr lang="en-US" dirty="0">
                <a:hlinkClick r:id="rId4"/>
              </a:rPr>
              <a:t>Granular cell tumor, </a:t>
            </a:r>
            <a:r>
              <a:rPr lang="en-US" dirty="0" smtClean="0">
                <a:hlinkClick r:id="rId4"/>
              </a:rPr>
              <a:t>malignant</a:t>
            </a:r>
            <a:r>
              <a:rPr lang="en-US" dirty="0" smtClean="0"/>
              <a:t> </a:t>
            </a:r>
            <a:endParaRPr lang="en-US" dirty="0"/>
          </a:p>
          <a:p>
            <a:r>
              <a:rPr lang="en-US" dirty="0" err="1">
                <a:hlinkClick r:id="rId5"/>
              </a:rPr>
              <a:t>Perineurioma</a:t>
            </a:r>
            <a:r>
              <a:rPr lang="en-US" dirty="0">
                <a:hlinkClick r:id="rId5"/>
              </a:rPr>
              <a:t>, malignant</a:t>
            </a:r>
            <a:endParaRPr lang="en-US" dirty="0"/>
          </a:p>
          <a:p>
            <a:pPr marL="0" lvl="0" indent="0" eaLnBrk="0" fontAlgn="base" hangingPunct="0">
              <a:lnSpc>
                <a:spcPct val="100000"/>
              </a:lnSpc>
              <a:spcBef>
                <a:spcPct val="0"/>
              </a:spcBef>
              <a:spcAft>
                <a:spcPct val="0"/>
              </a:spcAft>
              <a:buFontTx/>
              <a:buChar char="•"/>
            </a:pPr>
            <a:endParaRPr lang="en-US" dirty="0"/>
          </a:p>
        </p:txBody>
      </p:sp>
      <p:sp>
        <p:nvSpPr>
          <p:cNvPr id="3" name="Rectangle 2"/>
          <p:cNvSpPr>
            <a:spLocks noChangeArrowheads="1"/>
          </p:cNvSpPr>
          <p:nvPr/>
        </p:nvSpPr>
        <p:spPr bwMode="auto">
          <a:xfrm>
            <a:off x="614595" y="5256759"/>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buFontTx/>
              <a:buChar char="•"/>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Content Placeholder 6"/>
          <p:cNvSpPr>
            <a:spLocks noGrp="1"/>
          </p:cNvSpPr>
          <p:nvPr>
            <p:ph sz="half" idx="1"/>
          </p:nvPr>
        </p:nvSpPr>
        <p:spPr>
          <a:xfrm>
            <a:off x="838200" y="1645719"/>
            <a:ext cx="5181600" cy="4344606"/>
          </a:xfrm>
        </p:spPr>
        <p:style>
          <a:lnRef idx="2">
            <a:schemeClr val="accent1"/>
          </a:lnRef>
          <a:fillRef idx="1">
            <a:schemeClr val="lt1"/>
          </a:fillRef>
          <a:effectRef idx="0">
            <a:schemeClr val="accent1"/>
          </a:effectRef>
          <a:fontRef idx="minor">
            <a:schemeClr val="dk1"/>
          </a:fontRef>
        </p:style>
        <p:txBody>
          <a:bodyPr>
            <a:normAutofit/>
          </a:bodyPr>
          <a:lstStyle/>
          <a:p>
            <a:pPr eaLnBrk="0" fontAlgn="base" hangingPunct="0">
              <a:spcBef>
                <a:spcPct val="0"/>
              </a:spcBef>
              <a:spcAft>
                <a:spcPct val="0"/>
              </a:spcAft>
              <a:buFontTx/>
              <a:buChar char="•"/>
            </a:pPr>
            <a:r>
              <a:rPr lang="en-US" b="1" i="1" dirty="0"/>
              <a:t>Benign and intermediate</a:t>
            </a:r>
            <a:r>
              <a:rPr lang="en-US" b="1" dirty="0"/>
              <a:t> </a:t>
            </a:r>
          </a:p>
          <a:p>
            <a:pPr marL="0" lvl="0" indent="0" eaLnBrk="0" fontAlgn="base" hangingPunct="0">
              <a:lnSpc>
                <a:spcPct val="100000"/>
              </a:lnSpc>
              <a:spcBef>
                <a:spcPct val="0"/>
              </a:spcBef>
              <a:spcAft>
                <a:spcPct val="0"/>
              </a:spcAft>
              <a:buFontTx/>
              <a:buChar char="•"/>
            </a:pPr>
            <a:endParaRPr lang="en-US" sz="2400" dirty="0" smtClean="0">
              <a:latin typeface="Arial" panose="020B0604020202020204" pitchFamily="34" charset="0"/>
              <a:hlinkClick r:id="rId6"/>
            </a:endParaRPr>
          </a:p>
          <a:p>
            <a:pPr marL="0" lvl="0" indent="0" eaLnBrk="0" fontAlgn="base" hangingPunct="0">
              <a:lnSpc>
                <a:spcPct val="100000"/>
              </a:lnSpc>
              <a:spcBef>
                <a:spcPct val="0"/>
              </a:spcBef>
              <a:spcAft>
                <a:spcPct val="0"/>
              </a:spcAft>
              <a:buFontTx/>
              <a:buChar char="•"/>
            </a:pPr>
            <a:r>
              <a:rPr lang="en-US" sz="2400" dirty="0" err="1" smtClean="0">
                <a:latin typeface="Arial" panose="020B0604020202020204" pitchFamily="34" charset="0"/>
                <a:hlinkClick r:id="rId6"/>
              </a:rPr>
              <a:t>Schwannoma</a:t>
            </a:r>
            <a:r>
              <a:rPr lang="en-US" sz="2400" dirty="0" smtClean="0">
                <a:latin typeface="Arial" panose="020B0604020202020204" pitchFamily="34" charset="0"/>
                <a:hlinkClick r:id="rId6"/>
              </a:rPr>
              <a:t>, NOS</a:t>
            </a:r>
            <a:endParaRPr lang="en-US" sz="2400" dirty="0" smtClean="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err="1" smtClean="0">
                <a:latin typeface="Arial" panose="020B0604020202020204" pitchFamily="34" charset="0"/>
                <a:hlinkClick r:id="rId7"/>
              </a:rPr>
              <a:t>Neurofibroma</a:t>
            </a:r>
            <a:r>
              <a:rPr lang="en-US" sz="2400" dirty="0">
                <a:latin typeface="Arial" panose="020B0604020202020204" pitchFamily="34" charset="0"/>
                <a:hlinkClick r:id="rId7"/>
              </a:rPr>
              <a:t>, NOS</a:t>
            </a:r>
            <a:r>
              <a:rPr lang="en-US" sz="2400" dirty="0">
                <a:latin typeface="Arial" panose="020B0604020202020204" pitchFamily="34" charset="0"/>
              </a:rPr>
              <a:t> </a:t>
            </a:r>
          </a:p>
          <a:p>
            <a:pPr marL="0" lvl="0" indent="0" eaLnBrk="0" fontAlgn="base" hangingPunct="0">
              <a:lnSpc>
                <a:spcPct val="100000"/>
              </a:lnSpc>
              <a:spcBef>
                <a:spcPct val="0"/>
              </a:spcBef>
              <a:spcAft>
                <a:spcPct val="0"/>
              </a:spcAft>
              <a:buFontTx/>
              <a:buChar char="•"/>
            </a:pPr>
            <a:r>
              <a:rPr lang="en-US" sz="2400" dirty="0" err="1">
                <a:latin typeface="Arial" panose="020B0604020202020204" pitchFamily="34" charset="0"/>
                <a:hlinkClick r:id="rId8"/>
              </a:rPr>
              <a:t>Plexiform</a:t>
            </a:r>
            <a:r>
              <a:rPr lang="en-US" sz="2400" dirty="0">
                <a:latin typeface="Arial" panose="020B0604020202020204" pitchFamily="34" charset="0"/>
                <a:hlinkClick r:id="rId8"/>
              </a:rPr>
              <a:t> </a:t>
            </a:r>
            <a:r>
              <a:rPr lang="en-US" sz="2400" dirty="0" err="1" smtClean="0">
                <a:latin typeface="Arial" panose="020B0604020202020204" pitchFamily="34" charset="0"/>
                <a:hlinkClick r:id="rId8"/>
              </a:rPr>
              <a:t>neurofibroma</a:t>
            </a:r>
            <a:r>
              <a:rPr lang="en-US" sz="2400" dirty="0" smtClean="0">
                <a:latin typeface="Arial" panose="020B0604020202020204" pitchFamily="34" charset="0"/>
              </a:rPr>
              <a:t> </a:t>
            </a:r>
            <a:endParaRPr lang="en-US" sz="2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err="1" smtClean="0">
                <a:latin typeface="Arial" panose="020B0604020202020204" pitchFamily="34" charset="0"/>
                <a:hlinkClick r:id="rId5"/>
              </a:rPr>
              <a:t>Perineurioma</a:t>
            </a:r>
            <a:r>
              <a:rPr lang="en-US" sz="2400" dirty="0" smtClean="0">
                <a:latin typeface="Arial" panose="020B0604020202020204" pitchFamily="34" charset="0"/>
                <a:hlinkClick r:id="rId5"/>
              </a:rPr>
              <a:t>, NOS</a:t>
            </a:r>
            <a:endParaRPr lang="en-US" sz="2400" dirty="0" smtClean="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smtClean="0">
                <a:latin typeface="Arial" panose="020B0604020202020204" pitchFamily="34" charset="0"/>
                <a:hlinkClick r:id="rId4"/>
              </a:rPr>
              <a:t>Granular </a:t>
            </a:r>
            <a:r>
              <a:rPr lang="en-US" sz="2400" dirty="0">
                <a:latin typeface="Arial" panose="020B0604020202020204" pitchFamily="34" charset="0"/>
                <a:hlinkClick r:id="rId4"/>
              </a:rPr>
              <a:t>cell tumor, </a:t>
            </a:r>
            <a:r>
              <a:rPr lang="en-US" sz="2400" dirty="0" smtClean="0">
                <a:latin typeface="Arial" panose="020B0604020202020204" pitchFamily="34" charset="0"/>
                <a:hlinkClick r:id="rId4"/>
              </a:rPr>
              <a:t>NOS</a:t>
            </a:r>
            <a:r>
              <a:rPr lang="en-US" sz="2400" dirty="0" smtClean="0">
                <a:latin typeface="Arial" panose="020B0604020202020204" pitchFamily="34" charset="0"/>
              </a:rPr>
              <a:t> </a:t>
            </a:r>
            <a:endParaRPr lang="en-US" sz="2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a:latin typeface="Arial" panose="020B0604020202020204" pitchFamily="34" charset="0"/>
                <a:hlinkClick r:id="rId9"/>
              </a:rPr>
              <a:t>Nerve sheath </a:t>
            </a:r>
            <a:r>
              <a:rPr lang="en-US" sz="2400" dirty="0" err="1" smtClean="0">
                <a:latin typeface="Arial" panose="020B0604020202020204" pitchFamily="34" charset="0"/>
                <a:hlinkClick r:id="rId9"/>
              </a:rPr>
              <a:t>myxoma</a:t>
            </a:r>
            <a:r>
              <a:rPr lang="en-US" sz="2400" dirty="0" smtClean="0">
                <a:latin typeface="Arial" panose="020B0604020202020204" pitchFamily="34" charset="0"/>
              </a:rPr>
              <a:t> </a:t>
            </a:r>
            <a:endParaRPr lang="en-US" sz="2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a:latin typeface="Arial" panose="020B0604020202020204" pitchFamily="34" charset="0"/>
                <a:hlinkClick r:id="rId10"/>
              </a:rPr>
              <a:t>Solitary circumscribed neuroma</a:t>
            </a:r>
            <a:endParaRPr lang="en-US" sz="24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sz="2400" dirty="0">
                <a:latin typeface="Arial" panose="020B0604020202020204" pitchFamily="34" charset="0"/>
                <a:hlinkClick r:id="rId11"/>
              </a:rPr>
              <a:t>Hybrid nerve sheath tumor</a:t>
            </a:r>
            <a:endParaRPr lang="en-US" sz="2400" dirty="0">
              <a:latin typeface="Arial" panose="020B0604020202020204" pitchFamily="34" charset="0"/>
            </a:endParaRPr>
          </a:p>
          <a:p>
            <a:endParaRPr lang="en-US" dirty="0"/>
          </a:p>
        </p:txBody>
      </p:sp>
    </p:spTree>
    <p:extLst>
      <p:ext uri="{BB962C8B-B14F-4D97-AF65-F5344CB8AC3E}">
        <p14:creationId xmlns:p14="http://schemas.microsoft.com/office/powerpoint/2010/main" val="22524301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813" y="365125"/>
            <a:ext cx="11068987" cy="1325563"/>
          </a:xfrm>
        </p:spPr>
        <p:txBody>
          <a:bodyPr>
            <a:normAutofit/>
          </a:bodyPr>
          <a:lstStyle/>
          <a:p>
            <a:r>
              <a:rPr lang="en-US" sz="4000" b="1" dirty="0" smtClean="0"/>
              <a:t>     Malignant </a:t>
            </a:r>
            <a:r>
              <a:rPr lang="en-US" sz="4000" b="1" dirty="0"/>
              <a:t>peripheral nerve sheath tumor (MPNST)</a:t>
            </a:r>
          </a:p>
        </p:txBody>
      </p:sp>
      <p:sp>
        <p:nvSpPr>
          <p:cNvPr id="6" name="Content Placeholder 5"/>
          <p:cNvSpPr>
            <a:spLocks noGrp="1"/>
          </p:cNvSpPr>
          <p:nvPr>
            <p:ph idx="1"/>
          </p:nvPr>
        </p:nvSpPr>
        <p:spPr/>
        <p:txBody>
          <a:bodyPr/>
          <a:lstStyle/>
          <a:p>
            <a:r>
              <a:rPr lang="en-US" b="1" dirty="0"/>
              <a:t>Definition / general</a:t>
            </a:r>
          </a:p>
          <a:p>
            <a:r>
              <a:rPr lang="en-US" dirty="0"/>
              <a:t>Malignant neoplasm arising from peripheral nerve </a:t>
            </a:r>
          </a:p>
          <a:p>
            <a:r>
              <a:rPr lang="en-US" dirty="0"/>
              <a:t>May arise from a preexisting nerve sheath tumor in neurofibromatosis type 1 (NF1) or in the setting of prior radiation therapy </a:t>
            </a:r>
          </a:p>
          <a:p>
            <a:r>
              <a:rPr lang="en-US" dirty="0"/>
              <a:t>In the absence of association with NF1 or radiation, diagnosis is challenging and based on histologic and </a:t>
            </a:r>
            <a:r>
              <a:rPr lang="en-US" dirty="0" err="1"/>
              <a:t>immunohistochemical</a:t>
            </a:r>
            <a:r>
              <a:rPr lang="en-US" dirty="0"/>
              <a:t> features suggesting </a:t>
            </a:r>
            <a:r>
              <a:rPr lang="en-US" dirty="0" err="1"/>
              <a:t>Schwannian</a:t>
            </a:r>
            <a:r>
              <a:rPr lang="en-US" dirty="0"/>
              <a:t> differentiation </a:t>
            </a:r>
            <a:r>
              <a:rPr lang="en-US" sz="1400" dirty="0"/>
              <a:t>(</a:t>
            </a:r>
            <a:r>
              <a:rPr lang="en-US" sz="1400" dirty="0">
                <a:hlinkClick r:id="rId2"/>
              </a:rPr>
              <a:t>Am J </a:t>
            </a:r>
            <a:r>
              <a:rPr lang="en-US" sz="1400" dirty="0" err="1">
                <a:hlinkClick r:id="rId2"/>
              </a:rPr>
              <a:t>Surg</a:t>
            </a:r>
            <a:r>
              <a:rPr lang="en-US" sz="1400" dirty="0">
                <a:hlinkClick r:id="rId2"/>
              </a:rPr>
              <a:t> </a:t>
            </a:r>
            <a:r>
              <a:rPr lang="en-US" sz="1400" dirty="0" err="1">
                <a:hlinkClick r:id="rId2"/>
              </a:rPr>
              <a:t>Pathol</a:t>
            </a:r>
            <a:r>
              <a:rPr lang="en-US" sz="1400" dirty="0">
                <a:hlinkClick r:id="rId2"/>
              </a:rPr>
              <a:t> 2016;40:896</a:t>
            </a:r>
            <a:r>
              <a:rPr lang="en-US" sz="1400" dirty="0"/>
              <a:t>) </a:t>
            </a:r>
          </a:p>
        </p:txBody>
      </p:sp>
    </p:spTree>
    <p:extLst>
      <p:ext uri="{BB962C8B-B14F-4D97-AF65-F5344CB8AC3E}">
        <p14:creationId xmlns:p14="http://schemas.microsoft.com/office/powerpoint/2010/main" val="427809089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813" y="365125"/>
            <a:ext cx="11068987" cy="1325563"/>
          </a:xfrm>
        </p:spPr>
        <p:txBody>
          <a:bodyPr>
            <a:normAutofit/>
          </a:bodyPr>
          <a:lstStyle/>
          <a:p>
            <a:r>
              <a:rPr lang="en-US" sz="4000" b="1" dirty="0" smtClean="0"/>
              <a:t>     Malignant </a:t>
            </a:r>
            <a:r>
              <a:rPr lang="en-US" sz="4000" b="1" dirty="0"/>
              <a:t>peripheral nerve sheath tumor (MPNST)</a:t>
            </a:r>
          </a:p>
        </p:txBody>
      </p:sp>
      <p:sp>
        <p:nvSpPr>
          <p:cNvPr id="6" name="Content Placeholder 5"/>
          <p:cNvSpPr>
            <a:spLocks noGrp="1"/>
          </p:cNvSpPr>
          <p:nvPr>
            <p:ph idx="1"/>
          </p:nvPr>
        </p:nvSpPr>
        <p:spPr/>
        <p:txBody>
          <a:bodyPr>
            <a:normAutofit fontScale="85000" lnSpcReduction="20000"/>
          </a:bodyPr>
          <a:lstStyle/>
          <a:p>
            <a:r>
              <a:rPr lang="en-US" b="1" dirty="0"/>
              <a:t>Essential features</a:t>
            </a:r>
          </a:p>
          <a:p>
            <a:r>
              <a:rPr lang="en-US" dirty="0"/>
              <a:t>Sarcoma with peripheral nerve sheath differentiation with typically aggressive behavior </a:t>
            </a:r>
          </a:p>
          <a:p>
            <a:r>
              <a:rPr lang="en-US" dirty="0"/>
              <a:t>Can occur in the following settings: </a:t>
            </a:r>
          </a:p>
          <a:p>
            <a:pPr lvl="1"/>
            <a:r>
              <a:rPr lang="en-US" dirty="0"/>
              <a:t>Sporadic (~ 50%) </a:t>
            </a:r>
          </a:p>
          <a:p>
            <a:pPr lvl="1"/>
            <a:r>
              <a:rPr lang="en-US" dirty="0"/>
              <a:t>In neurofibromatosis type 1 (40 - 50%) </a:t>
            </a:r>
          </a:p>
          <a:p>
            <a:pPr lvl="1"/>
            <a:r>
              <a:rPr lang="en-US" dirty="0"/>
              <a:t>In the setting of prior radiation therapy (10%) </a:t>
            </a:r>
            <a:r>
              <a:rPr lang="en-US" sz="1600" dirty="0"/>
              <a:t>(</a:t>
            </a:r>
            <a:r>
              <a:rPr lang="en-US" sz="1600" dirty="0">
                <a:hlinkClick r:id="rId2"/>
              </a:rPr>
              <a:t>World </a:t>
            </a:r>
            <a:r>
              <a:rPr lang="en-US" sz="1600" dirty="0" err="1">
                <a:hlinkClick r:id="rId2"/>
              </a:rPr>
              <a:t>Neurosurg</a:t>
            </a:r>
            <a:r>
              <a:rPr lang="en-US" sz="1600" dirty="0">
                <a:hlinkClick r:id="rId2"/>
              </a:rPr>
              <a:t> 2017;105:961</a:t>
            </a:r>
            <a:r>
              <a:rPr lang="en-US" sz="1600" dirty="0"/>
              <a:t>) </a:t>
            </a:r>
          </a:p>
          <a:p>
            <a:r>
              <a:rPr lang="en-US" dirty="0"/>
              <a:t>Morphology: marbling at low magnification (alternating areas of </a:t>
            </a:r>
            <a:r>
              <a:rPr lang="en-US" dirty="0" err="1"/>
              <a:t>hypocellularity</a:t>
            </a:r>
            <a:r>
              <a:rPr lang="en-US" dirty="0"/>
              <a:t> and </a:t>
            </a:r>
            <a:r>
              <a:rPr lang="en-US" dirty="0" err="1"/>
              <a:t>hypercellularity</a:t>
            </a:r>
            <a:r>
              <a:rPr lang="en-US" dirty="0"/>
              <a:t>) with perivascular accentuation, uniform </a:t>
            </a:r>
            <a:r>
              <a:rPr lang="en-US" dirty="0" err="1"/>
              <a:t>cytologic</a:t>
            </a:r>
            <a:r>
              <a:rPr lang="en-US" dirty="0"/>
              <a:t> features </a:t>
            </a:r>
          </a:p>
          <a:p>
            <a:r>
              <a:rPr lang="en-US" dirty="0"/>
              <a:t>Heterologous differentiation in 10 - 15% of cases </a:t>
            </a:r>
          </a:p>
          <a:p>
            <a:r>
              <a:rPr lang="en-US" dirty="0" err="1"/>
              <a:t>Rhabdomyoblastic</a:t>
            </a:r>
            <a:r>
              <a:rPr lang="en-US" dirty="0"/>
              <a:t> differentiation associated with adverse clinical behavior </a:t>
            </a:r>
            <a:r>
              <a:rPr lang="en-US" sz="1600" dirty="0"/>
              <a:t>(</a:t>
            </a:r>
            <a:r>
              <a:rPr lang="en-US" sz="1600" dirty="0" err="1">
                <a:hlinkClick r:id="rId3"/>
              </a:rPr>
              <a:t>Eur</a:t>
            </a:r>
            <a:r>
              <a:rPr lang="en-US" sz="1600" dirty="0">
                <a:hlinkClick r:id="rId3"/>
              </a:rPr>
              <a:t> J </a:t>
            </a:r>
            <a:r>
              <a:rPr lang="en-US" sz="1600" dirty="0" err="1">
                <a:hlinkClick r:id="rId3"/>
              </a:rPr>
              <a:t>Surg</a:t>
            </a:r>
            <a:r>
              <a:rPr lang="en-US" sz="1600" dirty="0">
                <a:hlinkClick r:id="rId3"/>
              </a:rPr>
              <a:t> </a:t>
            </a:r>
            <a:r>
              <a:rPr lang="en-US" sz="1600" dirty="0" err="1">
                <a:hlinkClick r:id="rId3"/>
              </a:rPr>
              <a:t>Oncol</a:t>
            </a:r>
            <a:r>
              <a:rPr lang="en-US" sz="1600" dirty="0">
                <a:hlinkClick r:id="rId3"/>
              </a:rPr>
              <a:t> 2013;39:46</a:t>
            </a:r>
            <a:r>
              <a:rPr lang="en-US" sz="1600" dirty="0"/>
              <a:t>) </a:t>
            </a:r>
          </a:p>
          <a:p>
            <a:r>
              <a:rPr lang="en-US" dirty="0"/>
              <a:t>SOX10 and S100 IHC only seen in 50% of cases </a:t>
            </a:r>
          </a:p>
        </p:txBody>
      </p:sp>
    </p:spTree>
    <p:extLst>
      <p:ext uri="{BB962C8B-B14F-4D97-AF65-F5344CB8AC3E}">
        <p14:creationId xmlns:p14="http://schemas.microsoft.com/office/powerpoint/2010/main" val="30895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813" y="365125"/>
            <a:ext cx="11068987" cy="1325563"/>
          </a:xfrm>
        </p:spPr>
        <p:txBody>
          <a:bodyPr>
            <a:normAutofit/>
          </a:bodyPr>
          <a:lstStyle/>
          <a:p>
            <a:r>
              <a:rPr lang="en-US" sz="4000" b="1" dirty="0" smtClean="0"/>
              <a:t>     Malignant </a:t>
            </a:r>
            <a:r>
              <a:rPr lang="en-US" sz="4000" b="1" dirty="0"/>
              <a:t>peripheral nerve sheath tumor (MPNST)</a:t>
            </a:r>
          </a:p>
        </p:txBody>
      </p:sp>
      <p:sp>
        <p:nvSpPr>
          <p:cNvPr id="6" name="Content Placeholder 5"/>
          <p:cNvSpPr>
            <a:spLocks noGrp="1"/>
          </p:cNvSpPr>
          <p:nvPr>
            <p:ph idx="1"/>
          </p:nvPr>
        </p:nvSpPr>
        <p:spPr>
          <a:xfrm>
            <a:off x="838200" y="1825624"/>
            <a:ext cx="10515600" cy="4770047"/>
          </a:xfrm>
        </p:spPr>
        <p:txBody>
          <a:bodyPr>
            <a:normAutofit fontScale="85000" lnSpcReduction="10000"/>
          </a:bodyPr>
          <a:lstStyle/>
          <a:p>
            <a:r>
              <a:rPr lang="en-US" b="1" dirty="0"/>
              <a:t>Epidemiology</a:t>
            </a:r>
          </a:p>
          <a:p>
            <a:pPr lvl="1"/>
            <a:r>
              <a:rPr lang="en-US" dirty="0"/>
              <a:t>MPNST can occur in the following settings: </a:t>
            </a:r>
          </a:p>
          <a:p>
            <a:pPr lvl="2"/>
            <a:r>
              <a:rPr lang="en-US" dirty="0"/>
              <a:t>Sporadic (approximately 50%) </a:t>
            </a:r>
          </a:p>
          <a:p>
            <a:pPr lvl="2"/>
            <a:r>
              <a:rPr lang="en-US" dirty="0"/>
              <a:t>In neurofibromatosis type 1 (40 - 50%) </a:t>
            </a:r>
          </a:p>
          <a:p>
            <a:pPr lvl="2"/>
            <a:r>
              <a:rPr lang="en-US" dirty="0"/>
              <a:t>In the setting of prior radiation therapy (10%) </a:t>
            </a:r>
          </a:p>
          <a:p>
            <a:pPr lvl="1"/>
            <a:r>
              <a:rPr lang="en-US" dirty="0" err="1"/>
              <a:t>Plexiform</a:t>
            </a:r>
            <a:r>
              <a:rPr lang="en-US" dirty="0"/>
              <a:t> </a:t>
            </a:r>
            <a:r>
              <a:rPr lang="en-US" dirty="0" err="1"/>
              <a:t>neurofibroma</a:t>
            </a:r>
            <a:r>
              <a:rPr lang="en-US" dirty="0"/>
              <a:t> is a common precursor lesion in patients with NF1 </a:t>
            </a:r>
          </a:p>
          <a:p>
            <a:pPr lvl="2"/>
            <a:r>
              <a:rPr lang="en-US" dirty="0"/>
              <a:t>Patients with NF1 have an 8 - 13% lifetime risk of developing MPNST </a:t>
            </a:r>
          </a:p>
          <a:p>
            <a:pPr lvl="2"/>
            <a:r>
              <a:rPr lang="en-US" dirty="0" err="1"/>
              <a:t>Plexiform</a:t>
            </a:r>
            <a:r>
              <a:rPr lang="en-US" dirty="0"/>
              <a:t> </a:t>
            </a:r>
            <a:r>
              <a:rPr lang="en-US" dirty="0" err="1"/>
              <a:t>neurofibromas</a:t>
            </a:r>
            <a:r>
              <a:rPr lang="en-US" dirty="0"/>
              <a:t> are seen in approximately 50% of patients </a:t>
            </a:r>
            <a:r>
              <a:rPr lang="en-US" sz="1600" dirty="0"/>
              <a:t>(</a:t>
            </a:r>
            <a:r>
              <a:rPr lang="en-US" sz="1600" dirty="0">
                <a:hlinkClick r:id="rId2"/>
              </a:rPr>
              <a:t>Sarcoma 2017;2017:7429697</a:t>
            </a:r>
            <a:r>
              <a:rPr lang="en-US" sz="1600" dirty="0"/>
              <a:t>) </a:t>
            </a:r>
          </a:p>
          <a:p>
            <a:pPr lvl="2"/>
            <a:r>
              <a:rPr lang="en-US" dirty="0"/>
              <a:t>10 - 15% of </a:t>
            </a:r>
            <a:r>
              <a:rPr lang="en-US" dirty="0" err="1"/>
              <a:t>plexiform</a:t>
            </a:r>
            <a:r>
              <a:rPr lang="en-US" dirty="0"/>
              <a:t> </a:t>
            </a:r>
            <a:r>
              <a:rPr lang="en-US" dirty="0" err="1"/>
              <a:t>neurofibromas</a:t>
            </a:r>
            <a:r>
              <a:rPr lang="en-US" dirty="0"/>
              <a:t> transform to MPNST </a:t>
            </a:r>
            <a:r>
              <a:rPr lang="en-US" sz="1600" dirty="0"/>
              <a:t>(</a:t>
            </a:r>
            <a:r>
              <a:rPr lang="en-US" sz="1600" dirty="0">
                <a:hlinkClick r:id="rId3"/>
              </a:rPr>
              <a:t>Hum </a:t>
            </a:r>
            <a:r>
              <a:rPr lang="en-US" sz="1600" dirty="0" err="1">
                <a:hlinkClick r:id="rId3"/>
              </a:rPr>
              <a:t>Mutat</a:t>
            </a:r>
            <a:r>
              <a:rPr lang="en-US" sz="1600" dirty="0">
                <a:hlinkClick r:id="rId3"/>
              </a:rPr>
              <a:t> 2008;29:E103</a:t>
            </a:r>
            <a:r>
              <a:rPr lang="en-US" sz="1600" dirty="0"/>
              <a:t>) </a:t>
            </a:r>
          </a:p>
          <a:p>
            <a:pPr lvl="1"/>
            <a:r>
              <a:rPr lang="en-US" dirty="0"/>
              <a:t>Other nerve sheath tumors (</a:t>
            </a:r>
            <a:r>
              <a:rPr lang="en-US" dirty="0" err="1"/>
              <a:t>schwannoma</a:t>
            </a:r>
            <a:r>
              <a:rPr lang="en-US" dirty="0"/>
              <a:t>, </a:t>
            </a:r>
            <a:r>
              <a:rPr lang="en-US" dirty="0" err="1"/>
              <a:t>ganglioneuroma</a:t>
            </a:r>
            <a:r>
              <a:rPr lang="en-US" dirty="0"/>
              <a:t>) may rarely give rise to secondary MPNST </a:t>
            </a:r>
            <a:r>
              <a:rPr lang="en-US" sz="1600" dirty="0"/>
              <a:t>(</a:t>
            </a:r>
            <a:r>
              <a:rPr lang="en-US" sz="1600" dirty="0">
                <a:hlinkClick r:id="rId4"/>
              </a:rPr>
              <a:t>Am J </a:t>
            </a:r>
            <a:r>
              <a:rPr lang="en-US" sz="1600" dirty="0" err="1">
                <a:hlinkClick r:id="rId4"/>
              </a:rPr>
              <a:t>Surg</a:t>
            </a:r>
            <a:r>
              <a:rPr lang="en-US" sz="1600" dirty="0">
                <a:hlinkClick r:id="rId4"/>
              </a:rPr>
              <a:t> </a:t>
            </a:r>
            <a:r>
              <a:rPr lang="en-US" sz="1600" dirty="0" err="1">
                <a:hlinkClick r:id="rId4"/>
              </a:rPr>
              <a:t>Pathol</a:t>
            </a:r>
            <a:r>
              <a:rPr lang="en-US" sz="1600" dirty="0">
                <a:hlinkClick r:id="rId4"/>
              </a:rPr>
              <a:t> 1994;18:882</a:t>
            </a:r>
            <a:r>
              <a:rPr lang="en-US" sz="1600" dirty="0"/>
              <a:t>, </a:t>
            </a:r>
            <a:r>
              <a:rPr lang="en-US" sz="1600" dirty="0">
                <a:hlinkClick r:id="rId5"/>
              </a:rPr>
              <a:t>Am J </a:t>
            </a:r>
            <a:r>
              <a:rPr lang="en-US" sz="1600" dirty="0" err="1">
                <a:hlinkClick r:id="rId5"/>
              </a:rPr>
              <a:t>Surg</a:t>
            </a:r>
            <a:r>
              <a:rPr lang="en-US" sz="1600" dirty="0">
                <a:hlinkClick r:id="rId5"/>
              </a:rPr>
              <a:t> </a:t>
            </a:r>
            <a:r>
              <a:rPr lang="en-US" sz="1600" dirty="0" err="1">
                <a:hlinkClick r:id="rId5"/>
              </a:rPr>
              <a:t>Pathol</a:t>
            </a:r>
            <a:r>
              <a:rPr lang="en-US" sz="1600" dirty="0">
                <a:hlinkClick r:id="rId5"/>
              </a:rPr>
              <a:t> 2001;25:13</a:t>
            </a:r>
            <a:r>
              <a:rPr lang="en-US" sz="1600" dirty="0"/>
              <a:t>, </a:t>
            </a:r>
            <a:r>
              <a:rPr lang="en-US" sz="1600" dirty="0">
                <a:hlinkClick r:id="rId6"/>
              </a:rPr>
              <a:t>Pathology 2015;47:595</a:t>
            </a:r>
            <a:r>
              <a:rPr lang="en-US" sz="1600" dirty="0"/>
              <a:t>, </a:t>
            </a:r>
            <a:r>
              <a:rPr lang="en-US" sz="1600" dirty="0">
                <a:hlinkClick r:id="rId7"/>
              </a:rPr>
              <a:t>Histopathology 1988;12:445</a:t>
            </a:r>
            <a:r>
              <a:rPr lang="en-US" sz="1600" dirty="0"/>
              <a:t>) </a:t>
            </a:r>
            <a:endParaRPr lang="en-US" sz="1600" dirty="0" smtClean="0"/>
          </a:p>
          <a:p>
            <a:endParaRPr lang="en-US" sz="1600" b="1" dirty="0" smtClean="0"/>
          </a:p>
          <a:p>
            <a:r>
              <a:rPr lang="en-US" b="1" dirty="0" smtClean="0"/>
              <a:t>Clinical </a:t>
            </a:r>
            <a:r>
              <a:rPr lang="en-US" b="1" dirty="0"/>
              <a:t>features</a:t>
            </a:r>
          </a:p>
          <a:p>
            <a:pPr lvl="1"/>
            <a:r>
              <a:rPr lang="en-US" dirty="0"/>
              <a:t>No sex predilection </a:t>
            </a:r>
          </a:p>
          <a:p>
            <a:pPr lvl="1"/>
            <a:r>
              <a:rPr lang="en-US" dirty="0"/>
              <a:t>Patients with NF1 are typically younger than their sporadic and radiation associated counterparts </a:t>
            </a:r>
            <a:r>
              <a:rPr lang="en-US" sz="1600" dirty="0"/>
              <a:t>(</a:t>
            </a:r>
            <a:r>
              <a:rPr lang="en-US" sz="1600" dirty="0">
                <a:hlinkClick r:id="rId8"/>
              </a:rPr>
              <a:t>J Med Genet 2002;39:311</a:t>
            </a:r>
            <a:r>
              <a:rPr lang="en-US" sz="1600" dirty="0"/>
              <a:t>) </a:t>
            </a:r>
          </a:p>
          <a:p>
            <a:endParaRPr lang="en-US" dirty="0"/>
          </a:p>
        </p:txBody>
      </p:sp>
    </p:spTree>
    <p:extLst>
      <p:ext uri="{BB962C8B-B14F-4D97-AF65-F5344CB8AC3E}">
        <p14:creationId xmlns:p14="http://schemas.microsoft.com/office/powerpoint/2010/main" val="11505080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4774" y="365125"/>
            <a:ext cx="11009026" cy="1325563"/>
          </a:xfrm>
        </p:spPr>
        <p:txBody>
          <a:bodyPr>
            <a:normAutofit/>
          </a:bodyPr>
          <a:lstStyle/>
          <a:p>
            <a:r>
              <a:rPr lang="en-US" sz="4000" b="1" dirty="0" smtClean="0"/>
              <a:t>     Malignant </a:t>
            </a:r>
            <a:r>
              <a:rPr lang="en-US" sz="4000" b="1" dirty="0"/>
              <a:t>peripheral nerve sheath tumor (MPNST)</a:t>
            </a:r>
          </a:p>
        </p:txBody>
      </p:sp>
      <p:sp>
        <p:nvSpPr>
          <p:cNvPr id="2" name="Content Placeholder 1"/>
          <p:cNvSpPr>
            <a:spLocks noGrp="1"/>
          </p:cNvSpPr>
          <p:nvPr>
            <p:ph sz="half" idx="1"/>
          </p:nvPr>
        </p:nvSpPr>
        <p:spPr/>
        <p:txBody>
          <a:bodyPr/>
          <a:lstStyle/>
          <a:p>
            <a:r>
              <a:rPr lang="en-US" b="1" dirty="0"/>
              <a:t>Gross description</a:t>
            </a:r>
          </a:p>
          <a:p>
            <a:r>
              <a:rPr lang="en-US" dirty="0"/>
              <a:t>Fusiform to globoid, </a:t>
            </a:r>
            <a:r>
              <a:rPr lang="en-US" dirty="0" err="1"/>
              <a:t>pseudoencapsulated</a:t>
            </a:r>
            <a:r>
              <a:rPr lang="en-US" dirty="0"/>
              <a:t> tumor often with gross evidence of necrosis </a:t>
            </a:r>
          </a:p>
          <a:p>
            <a:pPr lvl="1"/>
            <a:r>
              <a:rPr lang="en-US" dirty="0"/>
              <a:t>If the tumor is arising from a nerve, an attached medium or large nerve is </a:t>
            </a:r>
            <a:r>
              <a:rPr lang="en-US" dirty="0" smtClean="0"/>
              <a:t>evident.</a:t>
            </a:r>
            <a:endParaRPr lang="en-US" dirty="0"/>
          </a:p>
          <a:p>
            <a:endParaRPr lang="en-US" dirty="0"/>
          </a:p>
        </p:txBody>
      </p:sp>
      <p:pic>
        <p:nvPicPr>
          <p:cNvPr id="4" name="Content Placeholder 3"/>
          <p:cNvPicPr>
            <a:picLocks noGrp="1" noChangeAspect="1"/>
          </p:cNvPicPr>
          <p:nvPr>
            <p:ph sz="half" idx="2"/>
          </p:nvPr>
        </p:nvPicPr>
        <p:blipFill>
          <a:blip r:embed="rId2"/>
          <a:stretch>
            <a:fillRect/>
          </a:stretch>
        </p:blipFill>
        <p:spPr>
          <a:xfrm>
            <a:off x="6172200" y="2008682"/>
            <a:ext cx="5181600" cy="3512424"/>
          </a:xfrm>
          <a:prstGeom prst="rect">
            <a:avLst/>
          </a:prstGeom>
        </p:spPr>
      </p:pic>
      <p:sp>
        <p:nvSpPr>
          <p:cNvPr id="7" name="Rectangle 6"/>
          <p:cNvSpPr/>
          <p:nvPr/>
        </p:nvSpPr>
        <p:spPr>
          <a:xfrm>
            <a:off x="6092444" y="5882600"/>
            <a:ext cx="5433539" cy="369332"/>
          </a:xfrm>
          <a:prstGeom prst="rect">
            <a:avLst/>
          </a:prstGeom>
        </p:spPr>
        <p:txBody>
          <a:bodyPr wrap="none">
            <a:spAutoFit/>
          </a:bodyPr>
          <a:lstStyle/>
          <a:p>
            <a:r>
              <a:rPr lang="en-US" dirty="0"/>
              <a:t>Large gluteal mass with areas of necrosis and cavitation.</a:t>
            </a:r>
          </a:p>
        </p:txBody>
      </p:sp>
    </p:spTree>
    <p:extLst>
      <p:ext uri="{BB962C8B-B14F-4D97-AF65-F5344CB8AC3E}">
        <p14:creationId xmlns:p14="http://schemas.microsoft.com/office/powerpoint/2010/main" val="21079971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a:t>
            </a:r>
            <a:r>
              <a:rPr lang="en-US" b="1" dirty="0" smtClean="0"/>
              <a:t>carcinoma - </a:t>
            </a:r>
            <a:r>
              <a:rPr lang="en-US" b="1" dirty="0"/>
              <a:t>Clinical features</a:t>
            </a:r>
            <a:endParaRPr lang="en-US" b="1" dirty="0"/>
          </a:p>
        </p:txBody>
      </p:sp>
      <p:sp>
        <p:nvSpPr>
          <p:cNvPr id="3" name="Content Placeholder 2"/>
          <p:cNvSpPr>
            <a:spLocks noGrp="1"/>
          </p:cNvSpPr>
          <p:nvPr>
            <p:ph idx="1"/>
          </p:nvPr>
        </p:nvSpPr>
        <p:spPr/>
        <p:txBody>
          <a:bodyPr>
            <a:normAutofit fontScale="92500"/>
          </a:bodyPr>
          <a:lstStyle/>
          <a:p>
            <a:r>
              <a:rPr lang="en-US" dirty="0" smtClean="0"/>
              <a:t>Nodular </a:t>
            </a:r>
            <a:r>
              <a:rPr lang="en-US" dirty="0"/>
              <a:t>variant usually presents as a pearly pink or flesh colored papule or nodule with arborizing and branching vessels </a:t>
            </a:r>
            <a:r>
              <a:rPr lang="en-US" sz="1500" dirty="0"/>
              <a:t>(</a:t>
            </a:r>
            <a:r>
              <a:rPr lang="en-US" sz="1500" dirty="0">
                <a:hlinkClick r:id="rId2"/>
              </a:rPr>
              <a:t>Br J </a:t>
            </a:r>
            <a:r>
              <a:rPr lang="en-US" sz="1500" dirty="0" err="1">
                <a:hlinkClick r:id="rId2"/>
              </a:rPr>
              <a:t>Dermatol</a:t>
            </a:r>
            <a:r>
              <a:rPr lang="en-US" sz="1500" dirty="0">
                <a:hlinkClick r:id="rId2"/>
              </a:rPr>
              <a:t> 2002;147:41</a:t>
            </a:r>
            <a:r>
              <a:rPr lang="en-US" sz="1500" dirty="0"/>
              <a:t>) </a:t>
            </a:r>
          </a:p>
          <a:p>
            <a:r>
              <a:rPr lang="en-US" dirty="0"/>
              <a:t>In the past, ulceration of a nodular BCC gave rise to the term rodent ulcer </a:t>
            </a:r>
          </a:p>
          <a:p>
            <a:r>
              <a:rPr lang="en-US" dirty="0"/>
              <a:t>Tumor with ulceration has characteristic rolled borders </a:t>
            </a:r>
          </a:p>
          <a:p>
            <a:r>
              <a:rPr lang="en-US" dirty="0"/>
              <a:t>Superficial variant presents with scaly macules, patches or plaques with an erythematous surface </a:t>
            </a:r>
          </a:p>
          <a:p>
            <a:r>
              <a:rPr lang="en-US" dirty="0"/>
              <a:t>Pigmented variant resembles a nodular or superficial BCC but has a pigmented surface and can be clinically mistaken for a </a:t>
            </a:r>
            <a:r>
              <a:rPr lang="en-US" dirty="0">
                <a:hlinkClick r:id="rId3"/>
              </a:rPr>
              <a:t>melanoma</a:t>
            </a:r>
            <a:r>
              <a:rPr lang="en-US" dirty="0"/>
              <a:t> </a:t>
            </a:r>
          </a:p>
          <a:p>
            <a:r>
              <a:rPr lang="en-US" dirty="0"/>
              <a:t>Neglected tumors may result in massive skin, soft tissue and bone destruction with severe disfiguration </a:t>
            </a:r>
          </a:p>
        </p:txBody>
      </p:sp>
    </p:spTree>
    <p:extLst>
      <p:ext uri="{BB962C8B-B14F-4D97-AF65-F5344CB8AC3E}">
        <p14:creationId xmlns:p14="http://schemas.microsoft.com/office/powerpoint/2010/main" val="32305974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4774" y="365125"/>
            <a:ext cx="11009026" cy="1325563"/>
          </a:xfrm>
        </p:spPr>
        <p:txBody>
          <a:bodyPr>
            <a:normAutofit/>
          </a:bodyPr>
          <a:lstStyle/>
          <a:p>
            <a:r>
              <a:rPr lang="en-US" sz="4000" b="1" dirty="0" smtClean="0"/>
              <a:t>     Malignant </a:t>
            </a:r>
            <a:r>
              <a:rPr lang="en-US" sz="4000" b="1" dirty="0"/>
              <a:t>peripheral nerve sheath tumor (MPNST)</a:t>
            </a:r>
          </a:p>
        </p:txBody>
      </p:sp>
      <p:sp>
        <p:nvSpPr>
          <p:cNvPr id="2" name="Content Placeholder 1"/>
          <p:cNvSpPr>
            <a:spLocks noGrp="1"/>
          </p:cNvSpPr>
          <p:nvPr>
            <p:ph sz="half" idx="1"/>
          </p:nvPr>
        </p:nvSpPr>
        <p:spPr/>
        <p:txBody>
          <a:bodyPr>
            <a:normAutofit fontScale="77500" lnSpcReduction="20000"/>
          </a:bodyPr>
          <a:lstStyle/>
          <a:p>
            <a:r>
              <a:rPr lang="en-US" b="1" dirty="0"/>
              <a:t>Microscopic (histologic) description</a:t>
            </a:r>
          </a:p>
          <a:p>
            <a:r>
              <a:rPr lang="en-US" dirty="0"/>
              <a:t>Low power: marbled appearance due to alternating </a:t>
            </a:r>
            <a:r>
              <a:rPr lang="en-US" dirty="0" err="1"/>
              <a:t>hypocellular</a:t>
            </a:r>
            <a:r>
              <a:rPr lang="en-US" dirty="0"/>
              <a:t> and </a:t>
            </a:r>
            <a:r>
              <a:rPr lang="en-US" dirty="0" err="1"/>
              <a:t>hypercellular</a:t>
            </a:r>
            <a:r>
              <a:rPr lang="en-US" dirty="0"/>
              <a:t> areas with perivascular accentuation </a:t>
            </a:r>
          </a:p>
          <a:p>
            <a:r>
              <a:rPr lang="en-US" dirty="0"/>
              <a:t>Uniform spindle cells with </a:t>
            </a:r>
            <a:r>
              <a:rPr lang="en-US" dirty="0" err="1"/>
              <a:t>hyperchromatic</a:t>
            </a:r>
            <a:r>
              <a:rPr lang="en-US" dirty="0"/>
              <a:t>, thin, wavy, or focally buckled nuclei </a:t>
            </a:r>
          </a:p>
          <a:p>
            <a:r>
              <a:rPr lang="en-US" dirty="0"/>
              <a:t>May have uniform cellularity with </a:t>
            </a:r>
            <a:r>
              <a:rPr lang="en-US" dirty="0" err="1"/>
              <a:t>fibrosarcoma</a:t>
            </a:r>
            <a:r>
              <a:rPr lang="en-US" dirty="0"/>
              <a:t>-like fascicular growth, raising the differential diagnosis of synovial sarcoma </a:t>
            </a:r>
          </a:p>
          <a:p>
            <a:r>
              <a:rPr lang="en-US" dirty="0"/>
              <a:t>Can have foci of </a:t>
            </a:r>
            <a:r>
              <a:rPr lang="en-US" dirty="0" err="1"/>
              <a:t>myxoid</a:t>
            </a:r>
            <a:r>
              <a:rPr lang="en-US" dirty="0"/>
              <a:t> </a:t>
            </a:r>
            <a:r>
              <a:rPr lang="en-US" dirty="0" err="1"/>
              <a:t>stroma</a:t>
            </a:r>
            <a:r>
              <a:rPr lang="en-US" dirty="0"/>
              <a:t> and hyalinization </a:t>
            </a:r>
          </a:p>
          <a:p>
            <a:r>
              <a:rPr lang="en-US" dirty="0" err="1"/>
              <a:t>Epithelioid</a:t>
            </a:r>
            <a:r>
              <a:rPr lang="en-US" dirty="0"/>
              <a:t> morphology can be present </a:t>
            </a:r>
          </a:p>
        </p:txBody>
      </p:sp>
      <p:pic>
        <p:nvPicPr>
          <p:cNvPr id="4" name="Content Placeholder 3"/>
          <p:cNvPicPr>
            <a:picLocks noGrp="1" noChangeAspect="1"/>
          </p:cNvPicPr>
          <p:nvPr>
            <p:ph sz="half" idx="2"/>
          </p:nvPr>
        </p:nvPicPr>
        <p:blipFill rotWithShape="1">
          <a:blip r:embed="rId2"/>
          <a:srcRect r="40547"/>
          <a:stretch/>
        </p:blipFill>
        <p:spPr>
          <a:xfrm>
            <a:off x="6238292" y="1440974"/>
            <a:ext cx="5638107" cy="2560320"/>
          </a:xfrm>
          <a:prstGeom prst="rect">
            <a:avLst/>
          </a:prstGeom>
        </p:spPr>
      </p:pic>
      <p:pic>
        <p:nvPicPr>
          <p:cNvPr id="6" name="Content Placeholder 3"/>
          <p:cNvPicPr>
            <a:picLocks noChangeAspect="1"/>
          </p:cNvPicPr>
          <p:nvPr/>
        </p:nvPicPr>
        <p:blipFill rotWithShape="1">
          <a:blip r:embed="rId2"/>
          <a:srcRect l="61174"/>
          <a:stretch/>
        </p:blipFill>
        <p:spPr>
          <a:xfrm>
            <a:off x="7282111" y="4186269"/>
            <a:ext cx="3550467" cy="2468880"/>
          </a:xfrm>
          <a:prstGeom prst="rect">
            <a:avLst/>
          </a:prstGeom>
        </p:spPr>
      </p:pic>
    </p:spTree>
    <p:extLst>
      <p:ext uri="{BB962C8B-B14F-4D97-AF65-F5344CB8AC3E}">
        <p14:creationId xmlns:p14="http://schemas.microsoft.com/office/powerpoint/2010/main" val="29180851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813" y="365125"/>
            <a:ext cx="11068987" cy="1325563"/>
          </a:xfrm>
        </p:spPr>
        <p:txBody>
          <a:bodyPr>
            <a:normAutofit/>
          </a:bodyPr>
          <a:lstStyle/>
          <a:p>
            <a:r>
              <a:rPr lang="en-US" sz="4000" b="1" dirty="0" smtClean="0"/>
              <a:t>     Malignant </a:t>
            </a:r>
            <a:r>
              <a:rPr lang="en-US" sz="4000" b="1" dirty="0"/>
              <a:t>peripheral nerve sheath tumor (MPNST)</a:t>
            </a:r>
          </a:p>
        </p:txBody>
      </p:sp>
      <p:sp>
        <p:nvSpPr>
          <p:cNvPr id="6" name="Content Placeholder 5"/>
          <p:cNvSpPr>
            <a:spLocks noGrp="1"/>
          </p:cNvSpPr>
          <p:nvPr>
            <p:ph idx="1"/>
          </p:nvPr>
        </p:nvSpPr>
        <p:spPr/>
        <p:txBody>
          <a:bodyPr>
            <a:normAutofit fontScale="92500"/>
          </a:bodyPr>
          <a:lstStyle/>
          <a:p>
            <a:r>
              <a:rPr lang="en-US" b="1" dirty="0"/>
              <a:t>Positive stains</a:t>
            </a:r>
          </a:p>
          <a:p>
            <a:pPr lvl="1"/>
            <a:r>
              <a:rPr lang="en-US" dirty="0">
                <a:hlinkClick r:id="rId2"/>
              </a:rPr>
              <a:t>S100</a:t>
            </a:r>
            <a:r>
              <a:rPr lang="en-US" dirty="0"/>
              <a:t> and </a:t>
            </a:r>
            <a:r>
              <a:rPr lang="en-US" dirty="0">
                <a:hlinkClick r:id="rId3"/>
              </a:rPr>
              <a:t>SOX10</a:t>
            </a:r>
            <a:r>
              <a:rPr lang="en-US" dirty="0"/>
              <a:t> are usually patchy or focal and only seen in up to 50% of cases (</a:t>
            </a:r>
            <a:r>
              <a:rPr lang="en-US" dirty="0">
                <a:hlinkClick r:id="rId4"/>
              </a:rPr>
              <a:t>Mod </a:t>
            </a:r>
            <a:r>
              <a:rPr lang="en-US" dirty="0" err="1">
                <a:hlinkClick r:id="rId4"/>
              </a:rPr>
              <a:t>Pathol</a:t>
            </a:r>
            <a:r>
              <a:rPr lang="en-US" dirty="0">
                <a:hlinkClick r:id="rId4"/>
              </a:rPr>
              <a:t> 2014;27:55</a:t>
            </a:r>
            <a:r>
              <a:rPr lang="en-US" dirty="0"/>
              <a:t>) </a:t>
            </a:r>
          </a:p>
          <a:p>
            <a:pPr lvl="1"/>
            <a:r>
              <a:rPr lang="en-US" dirty="0" err="1">
                <a:hlinkClick r:id="rId5"/>
              </a:rPr>
              <a:t>Desmin</a:t>
            </a:r>
            <a:r>
              <a:rPr lang="en-US" dirty="0"/>
              <a:t>, </a:t>
            </a:r>
            <a:r>
              <a:rPr lang="en-US" dirty="0" err="1">
                <a:hlinkClick r:id="rId6"/>
              </a:rPr>
              <a:t>myogenin</a:t>
            </a:r>
            <a:r>
              <a:rPr lang="en-US" dirty="0"/>
              <a:t> and </a:t>
            </a:r>
            <a:r>
              <a:rPr lang="en-US" dirty="0">
                <a:hlinkClick r:id="rId7"/>
              </a:rPr>
              <a:t>MyoD1</a:t>
            </a:r>
            <a:r>
              <a:rPr lang="en-US" dirty="0"/>
              <a:t> in </a:t>
            </a:r>
            <a:r>
              <a:rPr lang="en-US" dirty="0" err="1"/>
              <a:t>rhabdomyosarcomatous</a:t>
            </a:r>
            <a:r>
              <a:rPr lang="en-US" dirty="0"/>
              <a:t> elements </a:t>
            </a:r>
          </a:p>
          <a:p>
            <a:endParaRPr lang="en-US" b="1" dirty="0" smtClean="0"/>
          </a:p>
          <a:p>
            <a:r>
              <a:rPr lang="en-US" b="1" dirty="0" smtClean="0"/>
              <a:t>Negative </a:t>
            </a:r>
            <a:r>
              <a:rPr lang="en-US" b="1" dirty="0"/>
              <a:t>stains</a:t>
            </a:r>
          </a:p>
          <a:p>
            <a:pPr lvl="1"/>
            <a:r>
              <a:rPr lang="en-US" dirty="0"/>
              <a:t>Loss of nuclear </a:t>
            </a:r>
            <a:r>
              <a:rPr lang="en-US" dirty="0">
                <a:hlinkClick r:id="rId8"/>
              </a:rPr>
              <a:t>H3K27me3</a:t>
            </a:r>
            <a:r>
              <a:rPr lang="en-US" dirty="0"/>
              <a:t> in high grade sporadic and radiation associated tumors </a:t>
            </a:r>
          </a:p>
          <a:p>
            <a:pPr lvl="2"/>
            <a:r>
              <a:rPr lang="en-US" dirty="0"/>
              <a:t>Sensitivity is lower in low grade and NF1 associated MPNST (complete loss in 88/122 (72%) and mosaic / partial loss in 23/122 (19%), loss of expression in 47/68 tumors (69%)) </a:t>
            </a:r>
            <a:r>
              <a:rPr lang="en-US" sz="1500" dirty="0"/>
              <a:t>(</a:t>
            </a:r>
            <a:r>
              <a:rPr lang="en-US" sz="1500" dirty="0">
                <a:hlinkClick r:id="rId9"/>
              </a:rPr>
              <a:t>Mod </a:t>
            </a:r>
            <a:r>
              <a:rPr lang="en-US" sz="1500" dirty="0" err="1">
                <a:hlinkClick r:id="rId9"/>
              </a:rPr>
              <a:t>Pathol</a:t>
            </a:r>
            <a:r>
              <a:rPr lang="en-US" sz="1500" dirty="0">
                <a:hlinkClick r:id="rId9"/>
              </a:rPr>
              <a:t> 2017;30:1677</a:t>
            </a:r>
            <a:r>
              <a:rPr lang="en-US" sz="1500" dirty="0"/>
              <a:t>, </a:t>
            </a:r>
            <a:r>
              <a:rPr lang="en-US" sz="1500" dirty="0">
                <a:hlinkClick r:id="rId10"/>
              </a:rPr>
              <a:t>Am J </a:t>
            </a:r>
            <a:r>
              <a:rPr lang="en-US" sz="1500" dirty="0" err="1">
                <a:hlinkClick r:id="rId10"/>
              </a:rPr>
              <a:t>Surg</a:t>
            </a:r>
            <a:r>
              <a:rPr lang="en-US" sz="1500" dirty="0">
                <a:hlinkClick r:id="rId10"/>
              </a:rPr>
              <a:t> </a:t>
            </a:r>
            <a:r>
              <a:rPr lang="en-US" sz="1500" dirty="0" err="1">
                <a:hlinkClick r:id="rId10"/>
              </a:rPr>
              <a:t>Pathol</a:t>
            </a:r>
            <a:r>
              <a:rPr lang="en-US" sz="1500" dirty="0">
                <a:hlinkClick r:id="rId10"/>
              </a:rPr>
              <a:t> 2016;40:479</a:t>
            </a:r>
            <a:r>
              <a:rPr lang="en-US" sz="1500" dirty="0"/>
              <a:t>) </a:t>
            </a:r>
          </a:p>
          <a:p>
            <a:pPr lvl="1"/>
            <a:r>
              <a:rPr lang="en-US" dirty="0"/>
              <a:t>Loss of nuclear </a:t>
            </a:r>
            <a:r>
              <a:rPr lang="en-US" dirty="0">
                <a:hlinkClick r:id="rId11"/>
              </a:rPr>
              <a:t>INI1</a:t>
            </a:r>
            <a:r>
              <a:rPr lang="en-US" dirty="0"/>
              <a:t> </a:t>
            </a:r>
            <a:r>
              <a:rPr lang="en-US" dirty="0" err="1"/>
              <a:t>immunoreactivity</a:t>
            </a:r>
            <a:r>
              <a:rPr lang="en-US" dirty="0"/>
              <a:t> in a large subset of </a:t>
            </a:r>
            <a:r>
              <a:rPr lang="en-US" dirty="0" err="1"/>
              <a:t>epithelioid</a:t>
            </a:r>
            <a:r>
              <a:rPr lang="en-US" dirty="0"/>
              <a:t> MPNST (3/6 (50%) tumors, 35/52 tumors (67%)) </a:t>
            </a:r>
            <a:r>
              <a:rPr lang="en-US" sz="1500" dirty="0"/>
              <a:t>(</a:t>
            </a:r>
            <a:r>
              <a:rPr lang="en-US" sz="1500" dirty="0">
                <a:hlinkClick r:id="rId12"/>
              </a:rPr>
              <a:t>Histopathology 2016;68:286</a:t>
            </a:r>
            <a:r>
              <a:rPr lang="en-US" sz="1500" dirty="0"/>
              <a:t>, </a:t>
            </a:r>
            <a:r>
              <a:rPr lang="en-US" sz="1500" dirty="0">
                <a:hlinkClick r:id="rId13"/>
              </a:rPr>
              <a:t>Am J </a:t>
            </a:r>
            <a:r>
              <a:rPr lang="en-US" sz="1500" dirty="0" err="1">
                <a:hlinkClick r:id="rId13"/>
              </a:rPr>
              <a:t>Surg</a:t>
            </a:r>
            <a:r>
              <a:rPr lang="en-US" sz="1500" dirty="0">
                <a:hlinkClick r:id="rId13"/>
              </a:rPr>
              <a:t> </a:t>
            </a:r>
            <a:r>
              <a:rPr lang="en-US" sz="1500" dirty="0" err="1">
                <a:hlinkClick r:id="rId13"/>
              </a:rPr>
              <a:t>Pathol</a:t>
            </a:r>
            <a:r>
              <a:rPr lang="en-US" sz="1500" dirty="0">
                <a:hlinkClick r:id="rId13"/>
              </a:rPr>
              <a:t> 2015;39:673</a:t>
            </a:r>
            <a:r>
              <a:rPr lang="en-US" sz="1500" dirty="0"/>
              <a:t>) </a:t>
            </a:r>
          </a:p>
        </p:txBody>
      </p:sp>
    </p:spTree>
    <p:extLst>
      <p:ext uri="{BB962C8B-B14F-4D97-AF65-F5344CB8AC3E}">
        <p14:creationId xmlns:p14="http://schemas.microsoft.com/office/powerpoint/2010/main" val="8726134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4813" y="365125"/>
            <a:ext cx="11068987" cy="1325563"/>
          </a:xfrm>
        </p:spPr>
        <p:txBody>
          <a:bodyPr>
            <a:normAutofit/>
          </a:bodyPr>
          <a:lstStyle/>
          <a:p>
            <a:r>
              <a:rPr lang="en-US" sz="4000" b="1" dirty="0" smtClean="0"/>
              <a:t>     Malignant </a:t>
            </a:r>
            <a:r>
              <a:rPr lang="en-US" sz="4000" b="1" dirty="0"/>
              <a:t>peripheral nerve sheath tumor (MPNST)</a:t>
            </a:r>
          </a:p>
        </p:txBody>
      </p:sp>
      <p:sp>
        <p:nvSpPr>
          <p:cNvPr id="6" name="Content Placeholder 5"/>
          <p:cNvSpPr>
            <a:spLocks noGrp="1"/>
          </p:cNvSpPr>
          <p:nvPr>
            <p:ph idx="1"/>
          </p:nvPr>
        </p:nvSpPr>
        <p:spPr/>
        <p:txBody>
          <a:bodyPr/>
          <a:lstStyle/>
          <a:p>
            <a:r>
              <a:rPr lang="en-US" b="1" dirty="0"/>
              <a:t>Molecular / </a:t>
            </a:r>
            <a:r>
              <a:rPr lang="en-US" b="1" dirty="0" err="1"/>
              <a:t>cytogenetics</a:t>
            </a:r>
            <a:r>
              <a:rPr lang="en-US" b="1" dirty="0"/>
              <a:t> description</a:t>
            </a:r>
          </a:p>
          <a:p>
            <a:r>
              <a:rPr lang="en-US" dirty="0"/>
              <a:t>Cytogenetically complex sarcomas </a:t>
            </a:r>
          </a:p>
          <a:p>
            <a:r>
              <a:rPr lang="en-US" dirty="0"/>
              <a:t>Inactivating mutations in </a:t>
            </a:r>
            <a:r>
              <a:rPr lang="en-US" i="1" dirty="0"/>
              <a:t>CDKN2A / CDKN2B</a:t>
            </a:r>
            <a:r>
              <a:rPr lang="en-US" dirty="0"/>
              <a:t> and </a:t>
            </a:r>
            <a:r>
              <a:rPr lang="en-US" i="1" dirty="0"/>
              <a:t>PRC2</a:t>
            </a:r>
            <a:r>
              <a:rPr lang="en-US" dirty="0"/>
              <a:t> </a:t>
            </a:r>
            <a:r>
              <a:rPr lang="en-US" sz="1400" dirty="0"/>
              <a:t>(</a:t>
            </a:r>
            <a:r>
              <a:rPr lang="en-US" sz="1400" dirty="0" err="1">
                <a:hlinkClick r:id="rId2"/>
              </a:rPr>
              <a:t>Clin</a:t>
            </a:r>
            <a:r>
              <a:rPr lang="en-US" sz="1400" dirty="0">
                <a:hlinkClick r:id="rId2"/>
              </a:rPr>
              <a:t> Cancer Res 2011;17:3771</a:t>
            </a:r>
            <a:r>
              <a:rPr lang="en-US" sz="1400" dirty="0"/>
              <a:t>, </a:t>
            </a:r>
            <a:r>
              <a:rPr lang="en-US" sz="1400" dirty="0">
                <a:hlinkClick r:id="rId3"/>
              </a:rPr>
              <a:t>Nat Genet 2014;46:1227</a:t>
            </a:r>
            <a:r>
              <a:rPr lang="en-US" sz="1400" dirty="0"/>
              <a:t>) </a:t>
            </a:r>
          </a:p>
          <a:p>
            <a:r>
              <a:rPr lang="en-US" dirty="0" err="1"/>
              <a:t>Germline</a:t>
            </a:r>
            <a:r>
              <a:rPr lang="en-US" dirty="0"/>
              <a:t> </a:t>
            </a:r>
            <a:r>
              <a:rPr lang="en-US" i="1" dirty="0"/>
              <a:t>NF1</a:t>
            </a:r>
            <a:r>
              <a:rPr lang="en-US" dirty="0"/>
              <a:t> mutations in the setting of </a:t>
            </a:r>
            <a:r>
              <a:rPr lang="en-US" dirty="0" smtClean="0"/>
              <a:t>NF1</a:t>
            </a:r>
            <a:endParaRPr lang="en-US" dirty="0"/>
          </a:p>
          <a:p>
            <a:pPr lvl="1"/>
            <a:r>
              <a:rPr lang="en-US" dirty="0"/>
              <a:t>As precursor lesions transform, they tend to acquire additional mutations </a:t>
            </a:r>
          </a:p>
          <a:p>
            <a:r>
              <a:rPr lang="en-US" dirty="0"/>
              <a:t>Point mutations in </a:t>
            </a:r>
            <a:r>
              <a:rPr lang="en-US" i="1" dirty="0"/>
              <a:t>BRAF</a:t>
            </a:r>
            <a:r>
              <a:rPr lang="en-US" dirty="0"/>
              <a:t> V600 in a subset of cases </a:t>
            </a:r>
            <a:r>
              <a:rPr lang="en-US" sz="1400" dirty="0"/>
              <a:t>(</a:t>
            </a:r>
            <a:r>
              <a:rPr lang="en-US" sz="1400" dirty="0">
                <a:hlinkClick r:id="rId4"/>
              </a:rPr>
              <a:t>Histopathology 2013;62:499</a:t>
            </a:r>
            <a:r>
              <a:rPr lang="en-US" sz="1400" dirty="0"/>
              <a:t>, </a:t>
            </a:r>
            <a:r>
              <a:rPr lang="en-US" sz="1400" dirty="0">
                <a:hlinkClick r:id="rId5"/>
              </a:rPr>
              <a:t>J </a:t>
            </a:r>
            <a:r>
              <a:rPr lang="en-US" sz="1400" dirty="0" err="1">
                <a:hlinkClick r:id="rId5"/>
              </a:rPr>
              <a:t>Natl</a:t>
            </a:r>
            <a:r>
              <a:rPr lang="en-US" sz="1400" dirty="0">
                <a:hlinkClick r:id="rId5"/>
              </a:rPr>
              <a:t> </a:t>
            </a:r>
            <a:r>
              <a:rPr lang="en-US" sz="1400" dirty="0" err="1">
                <a:hlinkClick r:id="rId5"/>
              </a:rPr>
              <a:t>Compr</a:t>
            </a:r>
            <a:r>
              <a:rPr lang="en-US" sz="1400" dirty="0">
                <a:hlinkClick r:id="rId5"/>
              </a:rPr>
              <a:t> </a:t>
            </a:r>
            <a:r>
              <a:rPr lang="en-US" sz="1400" dirty="0" err="1">
                <a:hlinkClick r:id="rId5"/>
              </a:rPr>
              <a:t>Canc</a:t>
            </a:r>
            <a:r>
              <a:rPr lang="en-US" sz="1400" dirty="0">
                <a:hlinkClick r:id="rId5"/>
              </a:rPr>
              <a:t> </a:t>
            </a:r>
            <a:r>
              <a:rPr lang="en-US" sz="1400" dirty="0" err="1">
                <a:hlinkClick r:id="rId5"/>
              </a:rPr>
              <a:t>Netw</a:t>
            </a:r>
            <a:r>
              <a:rPr lang="en-US" sz="1400" dirty="0">
                <a:hlinkClick r:id="rId5"/>
              </a:rPr>
              <a:t> 2018;16:967</a:t>
            </a:r>
            <a:r>
              <a:rPr lang="en-US" sz="1400" dirty="0"/>
              <a:t>, </a:t>
            </a:r>
            <a:r>
              <a:rPr lang="en-US" sz="1400" dirty="0">
                <a:hlinkClick r:id="rId6"/>
              </a:rPr>
              <a:t>J </a:t>
            </a:r>
            <a:r>
              <a:rPr lang="en-US" sz="1400" dirty="0" err="1">
                <a:hlinkClick r:id="rId6"/>
              </a:rPr>
              <a:t>Neurooncol</a:t>
            </a:r>
            <a:r>
              <a:rPr lang="en-US" sz="1400" dirty="0">
                <a:hlinkClick r:id="rId6"/>
              </a:rPr>
              <a:t> 2014;120:267</a:t>
            </a:r>
            <a:r>
              <a:rPr lang="en-US" sz="1400" dirty="0"/>
              <a:t>) </a:t>
            </a:r>
          </a:p>
          <a:p>
            <a:endParaRPr lang="en-US" dirty="0"/>
          </a:p>
        </p:txBody>
      </p:sp>
    </p:spTree>
    <p:extLst>
      <p:ext uri="{BB962C8B-B14F-4D97-AF65-F5344CB8AC3E}">
        <p14:creationId xmlns:p14="http://schemas.microsoft.com/office/powerpoint/2010/main" val="27659799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eaLnBrk="0" fontAlgn="base" hangingPunct="0">
              <a:lnSpc>
                <a:spcPct val="100000"/>
              </a:lnSpc>
              <a:spcAft>
                <a:spcPct val="0"/>
              </a:spcAft>
            </a:pPr>
            <a:r>
              <a:rPr lang="en-US" b="1" dirty="0"/>
              <a:t>Tumors of uncertain differentiation</a:t>
            </a:r>
            <a:endParaRPr lang="en-US" dirty="0">
              <a:latin typeface="Arial" panose="020B0604020202020204" pitchFamily="34" charset="0"/>
            </a:endParaRPr>
          </a:p>
        </p:txBody>
      </p:sp>
      <p:sp>
        <p:nvSpPr>
          <p:cNvPr id="6" name="Content Placeholder 5"/>
          <p:cNvSpPr>
            <a:spLocks noGrp="1"/>
          </p:cNvSpPr>
          <p:nvPr>
            <p:ph sz="half" idx="2"/>
          </p:nvPr>
        </p:nvSpPr>
        <p:spPr>
          <a:xfrm>
            <a:off x="6172200" y="1645718"/>
            <a:ext cx="5181600" cy="4344606"/>
          </a:xfrm>
        </p:spPr>
        <p:style>
          <a:lnRef idx="2">
            <a:schemeClr val="accent1"/>
          </a:lnRef>
          <a:fillRef idx="1">
            <a:schemeClr val="lt1"/>
          </a:fillRef>
          <a:effectRef idx="0">
            <a:schemeClr val="accent1"/>
          </a:effectRef>
          <a:fontRef idx="minor">
            <a:schemeClr val="dk1"/>
          </a:fontRef>
        </p:style>
        <p:txBody>
          <a:bodyPr>
            <a:normAutofit fontScale="55000" lnSpcReduction="20000"/>
          </a:bodyPr>
          <a:lstStyle/>
          <a:p>
            <a:r>
              <a:rPr lang="en-US" sz="3600" b="1" i="1" dirty="0"/>
              <a:t>Malignant</a:t>
            </a:r>
            <a:r>
              <a:rPr lang="en-US" sz="3600" dirty="0"/>
              <a:t> </a:t>
            </a:r>
            <a:endParaRPr lang="en-US" sz="3600" dirty="0" smtClean="0"/>
          </a:p>
          <a:p>
            <a:endParaRPr lang="en-US" dirty="0" smtClean="0">
              <a:hlinkClick r:id="rId2"/>
            </a:endParaRPr>
          </a:p>
          <a:p>
            <a:r>
              <a:rPr lang="en-US" dirty="0" err="1" smtClean="0">
                <a:hlinkClick r:id="rId2"/>
              </a:rPr>
              <a:t>Phosphaturic</a:t>
            </a:r>
            <a:r>
              <a:rPr lang="en-US" dirty="0" smtClean="0">
                <a:hlinkClick r:id="rId2"/>
              </a:rPr>
              <a:t> </a:t>
            </a:r>
            <a:r>
              <a:rPr lang="en-US" dirty="0" err="1">
                <a:hlinkClick r:id="rId2"/>
              </a:rPr>
              <a:t>mesenchymal</a:t>
            </a:r>
            <a:r>
              <a:rPr lang="en-US" dirty="0">
                <a:hlinkClick r:id="rId2"/>
              </a:rPr>
              <a:t> tumor, </a:t>
            </a:r>
            <a:r>
              <a:rPr lang="en-US" dirty="0" smtClean="0">
                <a:hlinkClick r:id="rId2"/>
              </a:rPr>
              <a:t>malignant</a:t>
            </a:r>
            <a:endParaRPr lang="en-US" dirty="0"/>
          </a:p>
          <a:p>
            <a:r>
              <a:rPr lang="en-US" dirty="0" smtClean="0">
                <a:hlinkClick r:id="rId3"/>
              </a:rPr>
              <a:t>Synovial </a:t>
            </a:r>
            <a:r>
              <a:rPr lang="en-US" dirty="0">
                <a:hlinkClick r:id="rId3"/>
              </a:rPr>
              <a:t>sarcoma, spindle </a:t>
            </a:r>
            <a:r>
              <a:rPr lang="en-US" dirty="0" smtClean="0">
                <a:hlinkClick r:id="rId3"/>
              </a:rPr>
              <a:t>cell</a:t>
            </a:r>
            <a:endParaRPr lang="en-US" dirty="0"/>
          </a:p>
          <a:p>
            <a:r>
              <a:rPr lang="en-US" dirty="0" err="1" smtClean="0">
                <a:hlinkClick r:id="rId4"/>
              </a:rPr>
              <a:t>Epithelioid</a:t>
            </a:r>
            <a:r>
              <a:rPr lang="en-US" dirty="0" smtClean="0">
                <a:hlinkClick r:id="rId4"/>
              </a:rPr>
              <a:t> sarcoma</a:t>
            </a:r>
            <a:endParaRPr lang="en-US" dirty="0"/>
          </a:p>
          <a:p>
            <a:r>
              <a:rPr lang="en-US" dirty="0" smtClean="0">
                <a:hlinkClick r:id="rId5"/>
              </a:rPr>
              <a:t>Alveolar </a:t>
            </a:r>
            <a:r>
              <a:rPr lang="en-US" dirty="0">
                <a:hlinkClick r:id="rId5"/>
              </a:rPr>
              <a:t>soft part </a:t>
            </a:r>
            <a:r>
              <a:rPr lang="en-US" dirty="0" smtClean="0">
                <a:hlinkClick r:id="rId5"/>
              </a:rPr>
              <a:t>sarcoma</a:t>
            </a:r>
            <a:r>
              <a:rPr lang="en-US" dirty="0" smtClean="0"/>
              <a:t> </a:t>
            </a:r>
            <a:endParaRPr lang="en-US" dirty="0"/>
          </a:p>
          <a:p>
            <a:r>
              <a:rPr lang="en-US" dirty="0">
                <a:hlinkClick r:id="rId6"/>
              </a:rPr>
              <a:t>Clear cell sarcoma, </a:t>
            </a:r>
            <a:r>
              <a:rPr lang="en-US" dirty="0" smtClean="0">
                <a:hlinkClick r:id="rId6"/>
              </a:rPr>
              <a:t>NOS</a:t>
            </a:r>
            <a:r>
              <a:rPr lang="en-US" dirty="0" smtClean="0"/>
              <a:t> </a:t>
            </a:r>
            <a:endParaRPr lang="en-US" dirty="0"/>
          </a:p>
          <a:p>
            <a:r>
              <a:rPr lang="en-US" dirty="0" err="1">
                <a:hlinkClick r:id="rId7"/>
              </a:rPr>
              <a:t>Extraskeletal</a:t>
            </a:r>
            <a:r>
              <a:rPr lang="en-US" dirty="0">
                <a:hlinkClick r:id="rId7"/>
              </a:rPr>
              <a:t> </a:t>
            </a:r>
            <a:r>
              <a:rPr lang="en-US" dirty="0" err="1">
                <a:hlinkClick r:id="rId7"/>
              </a:rPr>
              <a:t>myxoid</a:t>
            </a:r>
            <a:r>
              <a:rPr lang="en-US" dirty="0">
                <a:hlinkClick r:id="rId7"/>
              </a:rPr>
              <a:t> </a:t>
            </a:r>
            <a:r>
              <a:rPr lang="en-US" dirty="0" err="1" smtClean="0">
                <a:hlinkClick r:id="rId7"/>
              </a:rPr>
              <a:t>chondrosarcoma</a:t>
            </a:r>
            <a:r>
              <a:rPr lang="en-US" dirty="0" smtClean="0"/>
              <a:t> </a:t>
            </a:r>
            <a:endParaRPr lang="en-US" dirty="0"/>
          </a:p>
          <a:p>
            <a:r>
              <a:rPr lang="en-US" dirty="0" err="1">
                <a:hlinkClick r:id="rId8"/>
              </a:rPr>
              <a:t>Desmoplastic</a:t>
            </a:r>
            <a:r>
              <a:rPr lang="en-US" dirty="0">
                <a:hlinkClick r:id="rId8"/>
              </a:rPr>
              <a:t> small round cell </a:t>
            </a:r>
            <a:r>
              <a:rPr lang="en-US" dirty="0" smtClean="0">
                <a:hlinkClick r:id="rId8"/>
              </a:rPr>
              <a:t>tumor</a:t>
            </a:r>
            <a:r>
              <a:rPr lang="en-US" dirty="0" smtClean="0"/>
              <a:t> </a:t>
            </a:r>
            <a:endParaRPr lang="en-US" dirty="0"/>
          </a:p>
          <a:p>
            <a:r>
              <a:rPr lang="en-US" dirty="0" err="1">
                <a:hlinkClick r:id="rId9"/>
              </a:rPr>
              <a:t>Rhabdoid</a:t>
            </a:r>
            <a:r>
              <a:rPr lang="en-US" dirty="0">
                <a:hlinkClick r:id="rId9"/>
              </a:rPr>
              <a:t> tumor, </a:t>
            </a:r>
            <a:r>
              <a:rPr lang="en-US" dirty="0" smtClean="0">
                <a:hlinkClick r:id="rId9"/>
              </a:rPr>
              <a:t>NOS</a:t>
            </a:r>
            <a:r>
              <a:rPr lang="en-US" dirty="0" smtClean="0"/>
              <a:t> </a:t>
            </a:r>
            <a:endParaRPr lang="en-US" dirty="0"/>
          </a:p>
          <a:p>
            <a:r>
              <a:rPr lang="en-US" dirty="0">
                <a:hlinkClick r:id="rId10"/>
              </a:rPr>
              <a:t>Perivascular </a:t>
            </a:r>
            <a:r>
              <a:rPr lang="en-US" dirty="0" err="1">
                <a:hlinkClick r:id="rId10"/>
              </a:rPr>
              <a:t>epithelioid</a:t>
            </a:r>
            <a:r>
              <a:rPr lang="en-US" dirty="0">
                <a:hlinkClick r:id="rId10"/>
              </a:rPr>
              <a:t> tumor, </a:t>
            </a:r>
            <a:r>
              <a:rPr lang="en-US" dirty="0" smtClean="0">
                <a:hlinkClick r:id="rId10"/>
              </a:rPr>
              <a:t>malignant</a:t>
            </a:r>
            <a:r>
              <a:rPr lang="en-US" dirty="0" smtClean="0"/>
              <a:t> </a:t>
            </a:r>
            <a:endParaRPr lang="en-US" dirty="0"/>
          </a:p>
          <a:p>
            <a:r>
              <a:rPr lang="en-US" dirty="0">
                <a:hlinkClick r:id="rId11"/>
              </a:rPr>
              <a:t>Intimal </a:t>
            </a:r>
            <a:r>
              <a:rPr lang="en-US" dirty="0" smtClean="0">
                <a:hlinkClick r:id="rId11"/>
              </a:rPr>
              <a:t>sarcoma</a:t>
            </a:r>
            <a:r>
              <a:rPr lang="en-US" dirty="0" smtClean="0"/>
              <a:t> </a:t>
            </a:r>
            <a:endParaRPr lang="en-US" dirty="0"/>
          </a:p>
          <a:p>
            <a:r>
              <a:rPr lang="en-US" dirty="0">
                <a:hlinkClick r:id="rId12"/>
              </a:rPr>
              <a:t>Ossifying </a:t>
            </a:r>
            <a:r>
              <a:rPr lang="en-US" dirty="0" err="1">
                <a:hlinkClick r:id="rId12"/>
              </a:rPr>
              <a:t>fibromyxoid</a:t>
            </a:r>
            <a:r>
              <a:rPr lang="en-US" dirty="0">
                <a:hlinkClick r:id="rId12"/>
              </a:rPr>
              <a:t> tumor, </a:t>
            </a:r>
            <a:r>
              <a:rPr lang="en-US" dirty="0" smtClean="0">
                <a:hlinkClick r:id="rId12"/>
              </a:rPr>
              <a:t>malignant</a:t>
            </a:r>
            <a:endParaRPr lang="en-US" dirty="0"/>
          </a:p>
          <a:p>
            <a:r>
              <a:rPr lang="en-US" dirty="0" err="1">
                <a:hlinkClick r:id="rId13"/>
              </a:rPr>
              <a:t>Myoepithelial</a:t>
            </a:r>
            <a:r>
              <a:rPr lang="en-US" dirty="0">
                <a:hlinkClick r:id="rId13"/>
              </a:rPr>
              <a:t> </a:t>
            </a:r>
            <a:r>
              <a:rPr lang="en-US" dirty="0" smtClean="0">
                <a:hlinkClick r:id="rId13"/>
              </a:rPr>
              <a:t>carcinoma</a:t>
            </a:r>
            <a:r>
              <a:rPr lang="en-US" dirty="0" smtClean="0"/>
              <a:t> </a:t>
            </a:r>
            <a:endParaRPr lang="en-US" dirty="0"/>
          </a:p>
          <a:p>
            <a:r>
              <a:rPr lang="en-US" dirty="0">
                <a:hlinkClick r:id="rId14"/>
              </a:rPr>
              <a:t>Undifferentiated sarcoma</a:t>
            </a:r>
            <a:endParaRPr lang="en-US" dirty="0"/>
          </a:p>
          <a:p>
            <a:pPr marL="0" lvl="0" indent="0" eaLnBrk="0" fontAlgn="base" hangingPunct="0">
              <a:lnSpc>
                <a:spcPct val="100000"/>
              </a:lnSpc>
              <a:spcBef>
                <a:spcPct val="0"/>
              </a:spcBef>
              <a:spcAft>
                <a:spcPct val="0"/>
              </a:spcAft>
              <a:buFontTx/>
              <a:buChar char="•"/>
            </a:pPr>
            <a:endParaRPr lang="en-US" dirty="0"/>
          </a:p>
        </p:txBody>
      </p:sp>
      <p:sp>
        <p:nvSpPr>
          <p:cNvPr id="3" name="Rectangle 2"/>
          <p:cNvSpPr>
            <a:spLocks noChangeArrowheads="1"/>
          </p:cNvSpPr>
          <p:nvPr/>
        </p:nvSpPr>
        <p:spPr bwMode="auto">
          <a:xfrm>
            <a:off x="614595" y="5256759"/>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buFontTx/>
              <a:buChar char="•"/>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Content Placeholder 6"/>
          <p:cNvSpPr>
            <a:spLocks noGrp="1"/>
          </p:cNvSpPr>
          <p:nvPr>
            <p:ph sz="half" idx="1"/>
          </p:nvPr>
        </p:nvSpPr>
        <p:spPr>
          <a:xfrm>
            <a:off x="838200" y="1645719"/>
            <a:ext cx="5181600" cy="4344606"/>
          </a:xfrm>
        </p:spPr>
        <p:style>
          <a:lnRef idx="2">
            <a:schemeClr val="accent1"/>
          </a:lnRef>
          <a:fillRef idx="1">
            <a:schemeClr val="lt1"/>
          </a:fillRef>
          <a:effectRef idx="0">
            <a:schemeClr val="accent1"/>
          </a:effectRef>
          <a:fontRef idx="minor">
            <a:schemeClr val="dk1"/>
          </a:fontRef>
        </p:style>
        <p:txBody>
          <a:bodyPr>
            <a:normAutofit fontScale="55000" lnSpcReduction="20000"/>
          </a:bodyPr>
          <a:lstStyle/>
          <a:p>
            <a:pPr eaLnBrk="0" fontAlgn="base" hangingPunct="0">
              <a:spcBef>
                <a:spcPct val="0"/>
              </a:spcBef>
              <a:spcAft>
                <a:spcPct val="0"/>
              </a:spcAft>
              <a:buFontTx/>
              <a:buChar char="•"/>
            </a:pPr>
            <a:r>
              <a:rPr lang="en-US" sz="3600" b="1" i="1" dirty="0" smtClean="0"/>
              <a:t>Benign</a:t>
            </a:r>
          </a:p>
          <a:p>
            <a:pPr marL="0" indent="0" eaLnBrk="0" fontAlgn="base" hangingPunct="0">
              <a:spcBef>
                <a:spcPct val="0"/>
              </a:spcBef>
              <a:spcAft>
                <a:spcPct val="0"/>
              </a:spcAft>
              <a:buNone/>
            </a:pPr>
            <a:endParaRPr lang="en-US" sz="2400" dirty="0" smtClean="0">
              <a:latin typeface="Arial" panose="020B0604020202020204" pitchFamily="34" charset="0"/>
              <a:hlinkClick r:id="rId15"/>
            </a:endParaRPr>
          </a:p>
          <a:p>
            <a:r>
              <a:rPr lang="en-US" dirty="0" err="1" smtClean="0">
                <a:hlinkClick r:id="rId16"/>
              </a:rPr>
              <a:t>Myxoma</a:t>
            </a:r>
            <a:r>
              <a:rPr lang="en-US" dirty="0">
                <a:hlinkClick r:id="rId16"/>
              </a:rPr>
              <a:t>, </a:t>
            </a:r>
            <a:r>
              <a:rPr lang="en-US" dirty="0" smtClean="0">
                <a:hlinkClick r:id="rId16"/>
              </a:rPr>
              <a:t>NOS</a:t>
            </a:r>
            <a:endParaRPr lang="en-US" dirty="0"/>
          </a:p>
          <a:p>
            <a:pPr lvl="1"/>
            <a:r>
              <a:rPr lang="en-US" dirty="0" smtClean="0"/>
              <a:t>Cellular </a:t>
            </a:r>
            <a:r>
              <a:rPr lang="en-US" dirty="0" err="1"/>
              <a:t>myxoma</a:t>
            </a:r>
            <a:r>
              <a:rPr lang="en-US" dirty="0"/>
              <a:t> </a:t>
            </a:r>
          </a:p>
          <a:p>
            <a:pPr lvl="1"/>
            <a:r>
              <a:rPr lang="en-US" dirty="0"/>
              <a:t>Aggressive </a:t>
            </a:r>
            <a:r>
              <a:rPr lang="en-US" dirty="0" err="1" smtClean="0"/>
              <a:t>angiomyxoma</a:t>
            </a:r>
            <a:r>
              <a:rPr lang="en-US" dirty="0" smtClean="0"/>
              <a:t> </a:t>
            </a:r>
            <a:endParaRPr lang="en-US" dirty="0"/>
          </a:p>
          <a:p>
            <a:r>
              <a:rPr lang="en-US" dirty="0">
                <a:hlinkClick r:id="rId17"/>
              </a:rPr>
              <a:t>Pleomorphic </a:t>
            </a:r>
            <a:r>
              <a:rPr lang="en-US" dirty="0" err="1">
                <a:hlinkClick r:id="rId17"/>
              </a:rPr>
              <a:t>hyalinizing</a:t>
            </a:r>
            <a:r>
              <a:rPr lang="en-US" dirty="0">
                <a:hlinkClick r:id="rId17"/>
              </a:rPr>
              <a:t> </a:t>
            </a:r>
            <a:r>
              <a:rPr lang="en-US" dirty="0" err="1">
                <a:hlinkClick r:id="rId17"/>
              </a:rPr>
              <a:t>angiectatic</a:t>
            </a:r>
            <a:r>
              <a:rPr lang="en-US" dirty="0">
                <a:hlinkClick r:id="rId17"/>
              </a:rPr>
              <a:t> </a:t>
            </a:r>
            <a:r>
              <a:rPr lang="en-US" dirty="0" smtClean="0">
                <a:hlinkClick r:id="rId17"/>
              </a:rPr>
              <a:t>tumor</a:t>
            </a:r>
            <a:r>
              <a:rPr lang="en-US" dirty="0" smtClean="0"/>
              <a:t> </a:t>
            </a:r>
            <a:endParaRPr lang="en-US" dirty="0"/>
          </a:p>
          <a:p>
            <a:r>
              <a:rPr lang="en-US" dirty="0" err="1">
                <a:hlinkClick r:id="rId2"/>
              </a:rPr>
              <a:t>Phosphaturic</a:t>
            </a:r>
            <a:r>
              <a:rPr lang="en-US" dirty="0">
                <a:hlinkClick r:id="rId2"/>
              </a:rPr>
              <a:t> </a:t>
            </a:r>
            <a:r>
              <a:rPr lang="en-US" dirty="0" err="1">
                <a:hlinkClick r:id="rId2"/>
              </a:rPr>
              <a:t>mesenchymal</a:t>
            </a:r>
            <a:r>
              <a:rPr lang="en-US" dirty="0">
                <a:hlinkClick r:id="rId2"/>
              </a:rPr>
              <a:t> tumor, </a:t>
            </a:r>
            <a:r>
              <a:rPr lang="en-US" dirty="0" smtClean="0">
                <a:hlinkClick r:id="rId2"/>
              </a:rPr>
              <a:t>NOS</a:t>
            </a:r>
            <a:r>
              <a:rPr lang="en-US" dirty="0" smtClean="0"/>
              <a:t> </a:t>
            </a:r>
            <a:endParaRPr lang="en-US" dirty="0"/>
          </a:p>
          <a:p>
            <a:r>
              <a:rPr lang="en-US" dirty="0">
                <a:hlinkClick r:id="rId10"/>
              </a:rPr>
              <a:t>Perivascular </a:t>
            </a:r>
            <a:r>
              <a:rPr lang="en-US" dirty="0" err="1">
                <a:hlinkClick r:id="rId10"/>
              </a:rPr>
              <a:t>epithelioid</a:t>
            </a:r>
            <a:r>
              <a:rPr lang="en-US" dirty="0">
                <a:hlinkClick r:id="rId10"/>
              </a:rPr>
              <a:t> tumor, </a:t>
            </a:r>
            <a:r>
              <a:rPr lang="en-US" dirty="0" smtClean="0">
                <a:hlinkClick r:id="rId10"/>
              </a:rPr>
              <a:t>benign</a:t>
            </a:r>
            <a:r>
              <a:rPr lang="en-US" dirty="0" smtClean="0"/>
              <a:t> </a:t>
            </a:r>
            <a:endParaRPr lang="en-US" dirty="0"/>
          </a:p>
          <a:p>
            <a:r>
              <a:rPr lang="en-US" u="sng" dirty="0" err="1">
                <a:solidFill>
                  <a:schemeClr val="accent1">
                    <a:lumMod val="75000"/>
                  </a:schemeClr>
                </a:solidFill>
              </a:rPr>
              <a:t>Angiomyolipoma</a:t>
            </a:r>
            <a:endParaRPr lang="en-US" u="sng" dirty="0">
              <a:solidFill>
                <a:schemeClr val="accent1">
                  <a:lumMod val="75000"/>
                </a:schemeClr>
              </a:solidFill>
            </a:endParaRPr>
          </a:p>
          <a:p>
            <a:endParaRPr lang="en-US" dirty="0"/>
          </a:p>
        </p:txBody>
      </p:sp>
    </p:spTree>
    <p:extLst>
      <p:ext uri="{BB962C8B-B14F-4D97-AF65-F5344CB8AC3E}">
        <p14:creationId xmlns:p14="http://schemas.microsoft.com/office/powerpoint/2010/main" val="5392211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6" name="Content Placeholder 5"/>
          <p:cNvSpPr>
            <a:spLocks noGrp="1"/>
          </p:cNvSpPr>
          <p:nvPr>
            <p:ph idx="1"/>
          </p:nvPr>
        </p:nvSpPr>
        <p:spPr>
          <a:xfrm>
            <a:off x="838200" y="1825624"/>
            <a:ext cx="10515600" cy="4755057"/>
          </a:xfrm>
        </p:spPr>
        <p:txBody>
          <a:bodyPr>
            <a:normAutofit fontScale="85000" lnSpcReduction="20000"/>
          </a:bodyPr>
          <a:lstStyle/>
          <a:p>
            <a:r>
              <a:rPr lang="en-US" b="1" dirty="0"/>
              <a:t>Definition / general</a:t>
            </a:r>
          </a:p>
          <a:p>
            <a:pPr lvl="1"/>
            <a:r>
              <a:rPr lang="en-US" dirty="0"/>
              <a:t>Malignant </a:t>
            </a:r>
            <a:r>
              <a:rPr lang="en-US" dirty="0" err="1"/>
              <a:t>mesenchymal</a:t>
            </a:r>
            <a:r>
              <a:rPr lang="en-US" dirty="0"/>
              <a:t> tumor of uncertain lineage that most often presents in the extremities of young adults </a:t>
            </a:r>
          </a:p>
          <a:p>
            <a:pPr lvl="1"/>
            <a:r>
              <a:rPr lang="en-US" dirty="0"/>
              <a:t>While synovial sarcoma occurs in the </a:t>
            </a:r>
            <a:r>
              <a:rPr lang="en-US" dirty="0" err="1"/>
              <a:t>pleuropulmonary</a:t>
            </a:r>
            <a:r>
              <a:rPr lang="en-US" dirty="0"/>
              <a:t> parenchyma with some frequency, it is very rare in the mediastinum </a:t>
            </a:r>
            <a:r>
              <a:rPr lang="en-US" sz="1600" dirty="0"/>
              <a:t>(</a:t>
            </a:r>
            <a:r>
              <a:rPr lang="en-US" sz="1600" dirty="0">
                <a:hlinkClick r:id="rId2"/>
              </a:rPr>
              <a:t>Mod </a:t>
            </a:r>
            <a:r>
              <a:rPr lang="en-US" sz="1600" dirty="0" err="1">
                <a:hlinkClick r:id="rId2"/>
              </a:rPr>
              <a:t>Pathol</a:t>
            </a:r>
            <a:r>
              <a:rPr lang="en-US" sz="1600" dirty="0">
                <a:hlinkClick r:id="rId2"/>
              </a:rPr>
              <a:t> 2007;20:760</a:t>
            </a:r>
            <a:r>
              <a:rPr lang="en-US" sz="1600" dirty="0"/>
              <a:t>) </a:t>
            </a:r>
          </a:p>
          <a:p>
            <a:endParaRPr lang="en-US" b="1" dirty="0" smtClean="0"/>
          </a:p>
          <a:p>
            <a:r>
              <a:rPr lang="en-US" b="1" dirty="0" smtClean="0"/>
              <a:t>Essential </a:t>
            </a:r>
            <a:r>
              <a:rPr lang="en-US" b="1" dirty="0"/>
              <a:t>features</a:t>
            </a:r>
          </a:p>
          <a:p>
            <a:pPr lvl="1"/>
            <a:r>
              <a:rPr lang="en-US" dirty="0"/>
              <a:t>Translocation associated sarcoma characterized by </a:t>
            </a:r>
            <a:r>
              <a:rPr lang="en-US" i="1" dirty="0"/>
              <a:t>SS18::SSX1/2</a:t>
            </a:r>
            <a:r>
              <a:rPr lang="en-US" dirty="0"/>
              <a:t> fusion </a:t>
            </a:r>
          </a:p>
          <a:p>
            <a:pPr lvl="1"/>
            <a:r>
              <a:rPr lang="en-US" dirty="0"/>
              <a:t>Monomorphic spindle cell sarcoma with or without areas of epithelial differentiation (monophasic or biphasic, respectively) </a:t>
            </a:r>
          </a:p>
          <a:p>
            <a:pPr lvl="1"/>
            <a:r>
              <a:rPr lang="en-US" dirty="0"/>
              <a:t>Accounts for ≤ 10% of thoracic synovial sarcoma cases, with most arising in the lungs or pleura </a:t>
            </a:r>
            <a:r>
              <a:rPr lang="en-US" sz="1600" dirty="0"/>
              <a:t>(</a:t>
            </a:r>
            <a:r>
              <a:rPr lang="en-US" sz="1600" dirty="0">
                <a:hlinkClick r:id="rId2"/>
              </a:rPr>
              <a:t>Mod </a:t>
            </a:r>
            <a:r>
              <a:rPr lang="en-US" sz="1600" dirty="0" err="1">
                <a:hlinkClick r:id="rId2"/>
              </a:rPr>
              <a:t>Pathol</a:t>
            </a:r>
            <a:r>
              <a:rPr lang="en-US" sz="1600" dirty="0">
                <a:hlinkClick r:id="rId2"/>
              </a:rPr>
              <a:t> 2007;20:760</a:t>
            </a:r>
            <a:r>
              <a:rPr lang="en-US" sz="1600" dirty="0"/>
              <a:t>) </a:t>
            </a:r>
          </a:p>
          <a:p>
            <a:endParaRPr lang="en-US" b="1" dirty="0" smtClean="0"/>
          </a:p>
          <a:p>
            <a:r>
              <a:rPr lang="en-US" b="1" dirty="0" smtClean="0"/>
              <a:t>Terminology</a:t>
            </a:r>
            <a:endParaRPr lang="en-US" b="1" dirty="0"/>
          </a:p>
          <a:p>
            <a:pPr lvl="1"/>
            <a:r>
              <a:rPr lang="en-US" dirty="0"/>
              <a:t>Monophasic synovial sarcoma composed only of spindled cells </a:t>
            </a:r>
          </a:p>
          <a:p>
            <a:pPr lvl="1"/>
            <a:r>
              <a:rPr lang="en-US" dirty="0"/>
              <a:t>Biphasic synovial sarcoma composed of spindled and epithelial cells </a:t>
            </a:r>
          </a:p>
        </p:txBody>
      </p:sp>
    </p:spTree>
    <p:extLst>
      <p:ext uri="{BB962C8B-B14F-4D97-AF65-F5344CB8AC3E}">
        <p14:creationId xmlns:p14="http://schemas.microsoft.com/office/powerpoint/2010/main" val="9175566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6" name="Content Placeholder 5"/>
          <p:cNvSpPr>
            <a:spLocks noGrp="1"/>
          </p:cNvSpPr>
          <p:nvPr>
            <p:ph idx="1"/>
          </p:nvPr>
        </p:nvSpPr>
        <p:spPr>
          <a:xfrm>
            <a:off x="838200" y="1825624"/>
            <a:ext cx="10515600" cy="4740067"/>
          </a:xfrm>
        </p:spPr>
        <p:txBody>
          <a:bodyPr>
            <a:normAutofit fontScale="85000" lnSpcReduction="20000"/>
          </a:bodyPr>
          <a:lstStyle/>
          <a:p>
            <a:r>
              <a:rPr lang="en-US" b="1" dirty="0"/>
              <a:t>Epidemiology</a:t>
            </a:r>
          </a:p>
          <a:p>
            <a:pPr lvl="1"/>
            <a:r>
              <a:rPr lang="en-US" dirty="0"/>
              <a:t>Most often seen in adults &lt; 50 years old </a:t>
            </a:r>
            <a:r>
              <a:rPr lang="en-US" sz="1600" dirty="0"/>
              <a:t>(</a:t>
            </a:r>
            <a:r>
              <a:rPr lang="en-US" sz="1600" dirty="0">
                <a:hlinkClick r:id="rId2"/>
              </a:rPr>
              <a:t>Am J </a:t>
            </a:r>
            <a:r>
              <a:rPr lang="en-US" sz="1600" dirty="0" err="1">
                <a:hlinkClick r:id="rId2"/>
              </a:rPr>
              <a:t>Surg</a:t>
            </a:r>
            <a:r>
              <a:rPr lang="en-US" sz="1600" dirty="0">
                <a:hlinkClick r:id="rId2"/>
              </a:rPr>
              <a:t> </a:t>
            </a:r>
            <a:r>
              <a:rPr lang="en-US" sz="1600" dirty="0" err="1">
                <a:hlinkClick r:id="rId2"/>
              </a:rPr>
              <a:t>Pathol</a:t>
            </a:r>
            <a:r>
              <a:rPr lang="en-US" sz="1600" dirty="0">
                <a:hlinkClick r:id="rId2"/>
              </a:rPr>
              <a:t> 2018;42:761</a:t>
            </a:r>
            <a:r>
              <a:rPr lang="en-US" sz="1600" dirty="0"/>
              <a:t>) </a:t>
            </a:r>
          </a:p>
          <a:p>
            <a:pPr lvl="1"/>
            <a:r>
              <a:rPr lang="en-US" dirty="0"/>
              <a:t>May occur at any age (age range 3 - 83 years old) </a:t>
            </a:r>
            <a:r>
              <a:rPr lang="en-US" sz="1600" dirty="0"/>
              <a:t>(</a:t>
            </a:r>
            <a:r>
              <a:rPr lang="en-US" sz="1600" dirty="0">
                <a:hlinkClick r:id="rId3"/>
              </a:rPr>
              <a:t>Am J </a:t>
            </a:r>
            <a:r>
              <a:rPr lang="en-US" sz="1600" dirty="0" err="1">
                <a:hlinkClick r:id="rId3"/>
              </a:rPr>
              <a:t>Surg</a:t>
            </a:r>
            <a:r>
              <a:rPr lang="en-US" sz="1600" dirty="0">
                <a:hlinkClick r:id="rId3"/>
              </a:rPr>
              <a:t> </a:t>
            </a:r>
            <a:r>
              <a:rPr lang="en-US" sz="1600" dirty="0" err="1">
                <a:hlinkClick r:id="rId3"/>
              </a:rPr>
              <a:t>Pathol</a:t>
            </a:r>
            <a:r>
              <a:rPr lang="en-US" sz="1600" dirty="0">
                <a:hlinkClick r:id="rId3"/>
              </a:rPr>
              <a:t> 2005;29:569</a:t>
            </a:r>
            <a:r>
              <a:rPr lang="en-US" sz="1600" dirty="0"/>
              <a:t>) </a:t>
            </a:r>
          </a:p>
          <a:p>
            <a:pPr lvl="1"/>
            <a:r>
              <a:rPr lang="en-US" dirty="0"/>
              <a:t>M &gt; F </a:t>
            </a:r>
            <a:r>
              <a:rPr lang="en-US" sz="1600" dirty="0"/>
              <a:t>(</a:t>
            </a:r>
            <a:r>
              <a:rPr lang="en-US" sz="1600" dirty="0">
                <a:hlinkClick r:id="rId2"/>
              </a:rPr>
              <a:t>Am J </a:t>
            </a:r>
            <a:r>
              <a:rPr lang="en-US" sz="1600" dirty="0" err="1">
                <a:hlinkClick r:id="rId2"/>
              </a:rPr>
              <a:t>Surg</a:t>
            </a:r>
            <a:r>
              <a:rPr lang="en-US" sz="1600" dirty="0">
                <a:hlinkClick r:id="rId2"/>
              </a:rPr>
              <a:t> </a:t>
            </a:r>
            <a:r>
              <a:rPr lang="en-US" sz="1600" dirty="0" err="1">
                <a:hlinkClick r:id="rId2"/>
              </a:rPr>
              <a:t>Pathol</a:t>
            </a:r>
            <a:r>
              <a:rPr lang="en-US" sz="1600" dirty="0">
                <a:hlinkClick r:id="rId2"/>
              </a:rPr>
              <a:t> 2018;42:761</a:t>
            </a:r>
            <a:r>
              <a:rPr lang="en-US" sz="1600" dirty="0"/>
              <a:t>, </a:t>
            </a:r>
            <a:r>
              <a:rPr lang="en-US" sz="1600" dirty="0">
                <a:hlinkClick r:id="rId3"/>
              </a:rPr>
              <a:t>Am J </a:t>
            </a:r>
            <a:r>
              <a:rPr lang="en-US" sz="1600" dirty="0" err="1">
                <a:hlinkClick r:id="rId3"/>
              </a:rPr>
              <a:t>Surg</a:t>
            </a:r>
            <a:r>
              <a:rPr lang="en-US" sz="1600" dirty="0">
                <a:hlinkClick r:id="rId3"/>
              </a:rPr>
              <a:t> </a:t>
            </a:r>
            <a:r>
              <a:rPr lang="en-US" sz="1600" dirty="0" err="1">
                <a:hlinkClick r:id="rId3"/>
              </a:rPr>
              <a:t>Pathol</a:t>
            </a:r>
            <a:r>
              <a:rPr lang="en-US" sz="1600" dirty="0">
                <a:hlinkClick r:id="rId3"/>
              </a:rPr>
              <a:t> 2005;29:569</a:t>
            </a:r>
            <a:r>
              <a:rPr lang="en-US" sz="1600" dirty="0"/>
              <a:t>) </a:t>
            </a:r>
          </a:p>
          <a:p>
            <a:endParaRPr lang="en-US" b="1" dirty="0" smtClean="0"/>
          </a:p>
          <a:p>
            <a:r>
              <a:rPr lang="en-US" b="1" dirty="0" smtClean="0"/>
              <a:t>Sites</a:t>
            </a:r>
            <a:endParaRPr lang="en-US" b="1" dirty="0"/>
          </a:p>
          <a:p>
            <a:pPr lvl="1"/>
            <a:r>
              <a:rPr lang="en-US" dirty="0"/>
              <a:t>May involve any </a:t>
            </a:r>
            <a:r>
              <a:rPr lang="en-US" dirty="0" err="1"/>
              <a:t>mediastinal</a:t>
            </a:r>
            <a:r>
              <a:rPr lang="en-US" dirty="0"/>
              <a:t> compartment including anterior (</a:t>
            </a:r>
            <a:r>
              <a:rPr lang="en-US" dirty="0" err="1"/>
              <a:t>prevascular</a:t>
            </a:r>
            <a:r>
              <a:rPr lang="en-US" dirty="0"/>
              <a:t>), posterior (paravertebral), middle (visceral) and superior mediastinum </a:t>
            </a:r>
            <a:r>
              <a:rPr lang="en-US" sz="1600" dirty="0"/>
              <a:t>(</a:t>
            </a:r>
            <a:r>
              <a:rPr lang="en-US" sz="1600" dirty="0">
                <a:hlinkClick r:id="rId2"/>
              </a:rPr>
              <a:t>Am J </a:t>
            </a:r>
            <a:r>
              <a:rPr lang="en-US" sz="1600" dirty="0" err="1">
                <a:hlinkClick r:id="rId2"/>
              </a:rPr>
              <a:t>Surg</a:t>
            </a:r>
            <a:r>
              <a:rPr lang="en-US" sz="1600" dirty="0">
                <a:hlinkClick r:id="rId2"/>
              </a:rPr>
              <a:t> </a:t>
            </a:r>
            <a:r>
              <a:rPr lang="en-US" sz="1600" dirty="0" err="1">
                <a:hlinkClick r:id="rId2"/>
              </a:rPr>
              <a:t>Pathol</a:t>
            </a:r>
            <a:r>
              <a:rPr lang="en-US" sz="1600" dirty="0">
                <a:hlinkClick r:id="rId2"/>
              </a:rPr>
              <a:t> 2018;42:761</a:t>
            </a:r>
            <a:r>
              <a:rPr lang="en-US" sz="1600" dirty="0"/>
              <a:t>) </a:t>
            </a:r>
          </a:p>
          <a:p>
            <a:endParaRPr lang="en-US" b="1" dirty="0" smtClean="0"/>
          </a:p>
          <a:p>
            <a:r>
              <a:rPr lang="en-US" b="1" dirty="0" smtClean="0"/>
              <a:t>Clinical </a:t>
            </a:r>
            <a:r>
              <a:rPr lang="en-US" b="1" dirty="0"/>
              <a:t>features</a:t>
            </a:r>
          </a:p>
          <a:p>
            <a:pPr lvl="1"/>
            <a:r>
              <a:rPr lang="en-US" dirty="0"/>
              <a:t>Typically presents with symptoms related to a large </a:t>
            </a:r>
            <a:r>
              <a:rPr lang="en-US" dirty="0" err="1"/>
              <a:t>mediastinal</a:t>
            </a:r>
            <a:r>
              <a:rPr lang="en-US" dirty="0"/>
              <a:t> mass, which may include pain (chest, back, </a:t>
            </a:r>
            <a:r>
              <a:rPr lang="en-US" dirty="0" err="1"/>
              <a:t>epigastric</a:t>
            </a:r>
            <a:r>
              <a:rPr lang="en-US" dirty="0"/>
              <a:t>, shoulder), chest tightness, dyspnea, cough, dysphagia, hemoptysis, Horner syndrome, </a:t>
            </a:r>
            <a:r>
              <a:rPr lang="en-US" dirty="0" err="1"/>
              <a:t>hemothorax</a:t>
            </a:r>
            <a:r>
              <a:rPr lang="en-US" dirty="0"/>
              <a:t>, obstructive pneumonia or syncope </a:t>
            </a:r>
            <a:r>
              <a:rPr lang="en-US" sz="1600" dirty="0"/>
              <a:t>(</a:t>
            </a:r>
            <a:r>
              <a:rPr lang="en-US" sz="1600" dirty="0">
                <a:hlinkClick r:id="rId2"/>
              </a:rPr>
              <a:t>Am J </a:t>
            </a:r>
            <a:r>
              <a:rPr lang="en-US" sz="1600" dirty="0" err="1">
                <a:hlinkClick r:id="rId2"/>
              </a:rPr>
              <a:t>Surg</a:t>
            </a:r>
            <a:r>
              <a:rPr lang="en-US" sz="1600" dirty="0">
                <a:hlinkClick r:id="rId2"/>
              </a:rPr>
              <a:t> </a:t>
            </a:r>
            <a:r>
              <a:rPr lang="en-US" sz="1600" dirty="0" err="1">
                <a:hlinkClick r:id="rId2"/>
              </a:rPr>
              <a:t>Pathol</a:t>
            </a:r>
            <a:r>
              <a:rPr lang="en-US" sz="1600" dirty="0">
                <a:hlinkClick r:id="rId2"/>
              </a:rPr>
              <a:t> 2018;42:761</a:t>
            </a:r>
            <a:r>
              <a:rPr lang="en-US" sz="1600" dirty="0"/>
              <a:t>) </a:t>
            </a:r>
          </a:p>
          <a:p>
            <a:pPr lvl="1"/>
            <a:r>
              <a:rPr lang="en-US" dirty="0"/>
              <a:t>Constitutional symptoms may also include poor appetite, fatigue, etc. </a:t>
            </a:r>
            <a:r>
              <a:rPr lang="en-US" sz="1600" dirty="0"/>
              <a:t>(</a:t>
            </a:r>
            <a:r>
              <a:rPr lang="en-US" sz="1600" dirty="0">
                <a:hlinkClick r:id="rId2"/>
              </a:rPr>
              <a:t>Am J </a:t>
            </a:r>
            <a:r>
              <a:rPr lang="en-US" sz="1600" dirty="0" err="1">
                <a:hlinkClick r:id="rId2"/>
              </a:rPr>
              <a:t>Surg</a:t>
            </a:r>
            <a:r>
              <a:rPr lang="en-US" sz="1600" dirty="0">
                <a:hlinkClick r:id="rId2"/>
              </a:rPr>
              <a:t> </a:t>
            </a:r>
            <a:r>
              <a:rPr lang="en-US" sz="1600" dirty="0" err="1">
                <a:hlinkClick r:id="rId2"/>
              </a:rPr>
              <a:t>Pathol</a:t>
            </a:r>
            <a:r>
              <a:rPr lang="en-US" sz="1600" dirty="0">
                <a:hlinkClick r:id="rId2"/>
              </a:rPr>
              <a:t> 2018;42:761</a:t>
            </a:r>
            <a:r>
              <a:rPr lang="en-US" sz="1600" dirty="0"/>
              <a:t>) </a:t>
            </a:r>
          </a:p>
        </p:txBody>
      </p:sp>
    </p:spTree>
    <p:extLst>
      <p:ext uri="{BB962C8B-B14F-4D97-AF65-F5344CB8AC3E}">
        <p14:creationId xmlns:p14="http://schemas.microsoft.com/office/powerpoint/2010/main" val="360873668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6" name="Content Placeholder 5"/>
          <p:cNvSpPr>
            <a:spLocks noGrp="1"/>
          </p:cNvSpPr>
          <p:nvPr>
            <p:ph idx="1"/>
          </p:nvPr>
        </p:nvSpPr>
        <p:spPr/>
        <p:txBody>
          <a:bodyPr>
            <a:normAutofit/>
          </a:bodyPr>
          <a:lstStyle/>
          <a:p>
            <a:r>
              <a:rPr lang="en-US" b="1" dirty="0"/>
              <a:t>Gross description</a:t>
            </a:r>
          </a:p>
          <a:p>
            <a:r>
              <a:rPr lang="en-US" dirty="0"/>
              <a:t>Average tumor size is large, ~13 cm (range 5 - 23 cm) </a:t>
            </a:r>
            <a:r>
              <a:rPr lang="en-US" sz="1400" dirty="0"/>
              <a:t>(</a:t>
            </a:r>
            <a:r>
              <a:rPr lang="en-US" sz="1400" dirty="0">
                <a:hlinkClick r:id="rId2"/>
              </a:rPr>
              <a:t>Am J </a:t>
            </a:r>
            <a:r>
              <a:rPr lang="en-US" sz="1400" dirty="0" err="1">
                <a:hlinkClick r:id="rId2"/>
              </a:rPr>
              <a:t>Surg</a:t>
            </a:r>
            <a:r>
              <a:rPr lang="en-US" sz="1400" dirty="0">
                <a:hlinkClick r:id="rId2"/>
              </a:rPr>
              <a:t> </a:t>
            </a:r>
            <a:r>
              <a:rPr lang="en-US" sz="1400" dirty="0" err="1">
                <a:hlinkClick r:id="rId2"/>
              </a:rPr>
              <a:t>Pathol</a:t>
            </a:r>
            <a:r>
              <a:rPr lang="en-US" sz="1400" dirty="0">
                <a:hlinkClick r:id="rId2"/>
              </a:rPr>
              <a:t> 2018;42:761</a:t>
            </a:r>
            <a:r>
              <a:rPr lang="en-US" sz="1400" dirty="0"/>
              <a:t>) </a:t>
            </a:r>
          </a:p>
          <a:p>
            <a:r>
              <a:rPr lang="en-US" dirty="0"/>
              <a:t>Tumors are grossly tan-white, soft to rubbery cut surface with hemorrhage and necrosis </a:t>
            </a:r>
          </a:p>
          <a:p>
            <a:r>
              <a:rPr lang="en-US" dirty="0"/>
              <a:t>May show cystic degeneration and gelatinous change </a:t>
            </a:r>
          </a:p>
          <a:p>
            <a:r>
              <a:rPr lang="en-US" dirty="0"/>
              <a:t>Often appear grossly well circumscribed / lobulated but usually show subtle invasive growth into adjacent structures, including chest wall, great vessels, heart, pericardium, pleura, ribs or vertebra </a:t>
            </a:r>
            <a:r>
              <a:rPr lang="en-US" sz="1400" dirty="0"/>
              <a:t>(</a:t>
            </a:r>
            <a:r>
              <a:rPr lang="en-US" sz="1400" dirty="0">
                <a:hlinkClick r:id="rId3"/>
              </a:rPr>
              <a:t>Mod </a:t>
            </a:r>
            <a:r>
              <a:rPr lang="en-US" sz="1400" dirty="0" err="1">
                <a:hlinkClick r:id="rId3"/>
              </a:rPr>
              <a:t>Pathol</a:t>
            </a:r>
            <a:r>
              <a:rPr lang="en-US" sz="1400" dirty="0">
                <a:hlinkClick r:id="rId3"/>
              </a:rPr>
              <a:t> 2007;20:760</a:t>
            </a:r>
            <a:r>
              <a:rPr lang="en-US" sz="1400" dirty="0"/>
              <a:t>, </a:t>
            </a:r>
            <a:r>
              <a:rPr lang="en-US" sz="1400" dirty="0">
                <a:hlinkClick r:id="rId4"/>
              </a:rPr>
              <a:t>Am J </a:t>
            </a:r>
            <a:r>
              <a:rPr lang="en-US" sz="1400" dirty="0" err="1">
                <a:hlinkClick r:id="rId4"/>
              </a:rPr>
              <a:t>Surg</a:t>
            </a:r>
            <a:r>
              <a:rPr lang="en-US" sz="1400" dirty="0">
                <a:hlinkClick r:id="rId4"/>
              </a:rPr>
              <a:t> </a:t>
            </a:r>
            <a:r>
              <a:rPr lang="en-US" sz="1400" dirty="0" err="1">
                <a:hlinkClick r:id="rId4"/>
              </a:rPr>
              <a:t>Pathol</a:t>
            </a:r>
            <a:r>
              <a:rPr lang="en-US" sz="1400" dirty="0">
                <a:hlinkClick r:id="rId4"/>
              </a:rPr>
              <a:t> 2005;29:569</a:t>
            </a:r>
            <a:r>
              <a:rPr lang="en-US" sz="1400" dirty="0"/>
              <a:t>) </a:t>
            </a:r>
          </a:p>
          <a:p>
            <a:endParaRPr lang="en-US" dirty="0"/>
          </a:p>
        </p:txBody>
      </p:sp>
    </p:spTree>
    <p:extLst>
      <p:ext uri="{BB962C8B-B14F-4D97-AF65-F5344CB8AC3E}">
        <p14:creationId xmlns:p14="http://schemas.microsoft.com/office/powerpoint/2010/main" val="15310346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2" name="Content Placeholder 1"/>
          <p:cNvSpPr>
            <a:spLocks noGrp="1"/>
          </p:cNvSpPr>
          <p:nvPr>
            <p:ph sz="half" idx="1"/>
          </p:nvPr>
        </p:nvSpPr>
        <p:spPr>
          <a:xfrm>
            <a:off x="344774" y="1825625"/>
            <a:ext cx="4721901" cy="4351338"/>
          </a:xfrm>
        </p:spPr>
        <p:txBody>
          <a:bodyPr>
            <a:normAutofit fontScale="62500" lnSpcReduction="20000"/>
          </a:bodyPr>
          <a:lstStyle/>
          <a:p>
            <a:r>
              <a:rPr lang="en-US" b="1" dirty="0"/>
              <a:t>Microscopic (histologic) description</a:t>
            </a:r>
          </a:p>
          <a:p>
            <a:r>
              <a:rPr lang="en-US" dirty="0"/>
              <a:t>Can show monophasic or biphasic morphology but monophasic is more common in the mediastinum </a:t>
            </a:r>
            <a:r>
              <a:rPr lang="en-US" sz="1700" dirty="0"/>
              <a:t>(</a:t>
            </a:r>
            <a:r>
              <a:rPr lang="en-US" sz="1700" dirty="0">
                <a:hlinkClick r:id="rId2"/>
              </a:rPr>
              <a:t>Am J </a:t>
            </a:r>
            <a:r>
              <a:rPr lang="en-US" sz="1700" dirty="0" err="1">
                <a:hlinkClick r:id="rId2"/>
              </a:rPr>
              <a:t>Surg</a:t>
            </a:r>
            <a:r>
              <a:rPr lang="en-US" sz="1700" dirty="0">
                <a:hlinkClick r:id="rId2"/>
              </a:rPr>
              <a:t> </a:t>
            </a:r>
            <a:r>
              <a:rPr lang="en-US" sz="1700" dirty="0" err="1">
                <a:hlinkClick r:id="rId2"/>
              </a:rPr>
              <a:t>Pathol</a:t>
            </a:r>
            <a:r>
              <a:rPr lang="en-US" sz="1700" dirty="0">
                <a:hlinkClick r:id="rId2"/>
              </a:rPr>
              <a:t> 2018;42:761</a:t>
            </a:r>
            <a:r>
              <a:rPr lang="en-US" sz="1700" dirty="0"/>
              <a:t>, </a:t>
            </a:r>
            <a:r>
              <a:rPr lang="en-US" sz="1700" dirty="0">
                <a:hlinkClick r:id="rId3"/>
              </a:rPr>
              <a:t>ISRN </a:t>
            </a:r>
            <a:r>
              <a:rPr lang="en-US" sz="1700" dirty="0" err="1">
                <a:hlinkClick r:id="rId3"/>
              </a:rPr>
              <a:t>Oncol</a:t>
            </a:r>
            <a:r>
              <a:rPr lang="en-US" sz="1700" dirty="0">
                <a:hlinkClick r:id="rId3"/>
              </a:rPr>
              <a:t> 2014;2014:412527</a:t>
            </a:r>
            <a:r>
              <a:rPr lang="en-US" sz="1700" dirty="0"/>
              <a:t>, </a:t>
            </a:r>
            <a:r>
              <a:rPr lang="en-US" sz="1700" dirty="0">
                <a:hlinkClick r:id="rId4"/>
              </a:rPr>
              <a:t>Mod </a:t>
            </a:r>
            <a:r>
              <a:rPr lang="en-US" sz="1700" dirty="0" err="1">
                <a:hlinkClick r:id="rId4"/>
              </a:rPr>
              <a:t>Pathol</a:t>
            </a:r>
            <a:r>
              <a:rPr lang="en-US" sz="1700" dirty="0">
                <a:hlinkClick r:id="rId4"/>
              </a:rPr>
              <a:t> 2007;20:760</a:t>
            </a:r>
            <a:r>
              <a:rPr lang="en-US" sz="1700" dirty="0"/>
              <a:t>, </a:t>
            </a:r>
            <a:r>
              <a:rPr lang="en-US" sz="1700" dirty="0">
                <a:hlinkClick r:id="rId5"/>
              </a:rPr>
              <a:t>Am J </a:t>
            </a:r>
            <a:r>
              <a:rPr lang="en-US" sz="1700" dirty="0" err="1">
                <a:hlinkClick r:id="rId5"/>
              </a:rPr>
              <a:t>Surg</a:t>
            </a:r>
            <a:r>
              <a:rPr lang="en-US" sz="1700" dirty="0">
                <a:hlinkClick r:id="rId5"/>
              </a:rPr>
              <a:t> </a:t>
            </a:r>
            <a:r>
              <a:rPr lang="en-US" sz="1700" dirty="0" err="1">
                <a:hlinkClick r:id="rId5"/>
              </a:rPr>
              <a:t>Pathol</a:t>
            </a:r>
            <a:r>
              <a:rPr lang="en-US" sz="1700" dirty="0">
                <a:hlinkClick r:id="rId5"/>
              </a:rPr>
              <a:t> 2005;29:569</a:t>
            </a:r>
            <a:r>
              <a:rPr lang="en-US" sz="1700" dirty="0"/>
              <a:t>) </a:t>
            </a:r>
          </a:p>
          <a:p>
            <a:pPr lvl="1"/>
            <a:r>
              <a:rPr lang="en-US" dirty="0"/>
              <a:t>Monophasic </a:t>
            </a:r>
          </a:p>
          <a:p>
            <a:pPr lvl="2"/>
            <a:r>
              <a:rPr lang="en-US" dirty="0"/>
              <a:t>Consist solely of monomorphic spindled cells with nuclear monotony; marked </a:t>
            </a:r>
            <a:r>
              <a:rPr lang="en-US" dirty="0" err="1"/>
              <a:t>pleomorphism</a:t>
            </a:r>
            <a:r>
              <a:rPr lang="en-US" dirty="0"/>
              <a:t> is usually absent </a:t>
            </a:r>
          </a:p>
          <a:p>
            <a:pPr lvl="2"/>
            <a:r>
              <a:rPr lang="en-US" dirty="0"/>
              <a:t>Mitotic activity and necrosis are common </a:t>
            </a:r>
          </a:p>
          <a:p>
            <a:pPr lvl="2"/>
            <a:r>
              <a:rPr lang="en-US" dirty="0"/>
              <a:t>Orderly fascicular / herringbone growth pattern </a:t>
            </a:r>
          </a:p>
          <a:p>
            <a:pPr lvl="2"/>
            <a:r>
              <a:rPr lang="en-US" dirty="0" err="1"/>
              <a:t>Hemangiopericytoma</a:t>
            </a:r>
            <a:r>
              <a:rPr lang="en-US" dirty="0"/>
              <a:t>-like vascular pattern </a:t>
            </a:r>
          </a:p>
          <a:p>
            <a:pPr lvl="2"/>
            <a:r>
              <a:rPr lang="en-US" dirty="0" err="1"/>
              <a:t>Hyalinized</a:t>
            </a:r>
            <a:r>
              <a:rPr lang="en-US" dirty="0"/>
              <a:t> collagen and calcifications may be present </a:t>
            </a:r>
          </a:p>
          <a:p>
            <a:pPr lvl="1"/>
            <a:r>
              <a:rPr lang="en-US" dirty="0"/>
              <a:t>Biphasic </a:t>
            </a:r>
          </a:p>
          <a:p>
            <a:pPr lvl="2"/>
            <a:r>
              <a:rPr lang="en-US" dirty="0"/>
              <a:t>Comprised of variable proportions of monomorphic spindled cells as described above and epithelial cells </a:t>
            </a:r>
          </a:p>
          <a:p>
            <a:pPr lvl="2"/>
            <a:r>
              <a:rPr lang="en-US" dirty="0"/>
              <a:t>Epithelial cells can form glands or solid nests and cords; seldom show squamous metaplasia or granular cell change </a:t>
            </a:r>
          </a:p>
          <a:p>
            <a:endParaRPr lang="en-US" dirty="0"/>
          </a:p>
        </p:txBody>
      </p:sp>
      <p:pic>
        <p:nvPicPr>
          <p:cNvPr id="4" name="Content Placeholder 3"/>
          <p:cNvPicPr>
            <a:picLocks noGrp="1" noChangeAspect="1"/>
          </p:cNvPicPr>
          <p:nvPr>
            <p:ph sz="half" idx="2"/>
          </p:nvPr>
        </p:nvPicPr>
        <p:blipFill>
          <a:blip r:embed="rId6"/>
          <a:stretch>
            <a:fillRect/>
          </a:stretch>
        </p:blipFill>
        <p:spPr>
          <a:xfrm>
            <a:off x="5195339" y="2050477"/>
            <a:ext cx="6833935" cy="3200400"/>
          </a:xfrm>
          <a:prstGeom prst="rect">
            <a:avLst/>
          </a:prstGeom>
        </p:spPr>
      </p:pic>
    </p:spTree>
    <p:extLst>
      <p:ext uri="{BB962C8B-B14F-4D97-AF65-F5344CB8AC3E}">
        <p14:creationId xmlns:p14="http://schemas.microsoft.com/office/powerpoint/2010/main" val="248835101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6" name="Content Placeholder 5"/>
          <p:cNvSpPr>
            <a:spLocks noGrp="1"/>
          </p:cNvSpPr>
          <p:nvPr>
            <p:ph sz="half" idx="1"/>
          </p:nvPr>
        </p:nvSpPr>
        <p:spPr>
          <a:xfrm>
            <a:off x="1304144" y="1825625"/>
            <a:ext cx="4715656" cy="4830008"/>
          </a:xfrm>
        </p:spPr>
        <p:txBody>
          <a:bodyPr>
            <a:normAutofit/>
          </a:bodyPr>
          <a:lstStyle/>
          <a:p>
            <a:r>
              <a:rPr lang="en-US" sz="2200" b="1" dirty="0"/>
              <a:t>Positive stains</a:t>
            </a:r>
          </a:p>
          <a:p>
            <a:r>
              <a:rPr lang="en-US" sz="2200" dirty="0"/>
              <a:t>SS18::SSX and SSX C terminus (</a:t>
            </a:r>
            <a:r>
              <a:rPr lang="en-US" sz="2200" dirty="0">
                <a:hlinkClick r:id="rId2"/>
              </a:rPr>
              <a:t>Histopathology 2020;77:588</a:t>
            </a:r>
            <a:r>
              <a:rPr lang="en-US" sz="2200" dirty="0"/>
              <a:t>, </a:t>
            </a:r>
            <a:r>
              <a:rPr lang="en-US" sz="2200" dirty="0">
                <a:hlinkClick r:id="rId3"/>
              </a:rPr>
              <a:t>Am J </a:t>
            </a:r>
            <a:r>
              <a:rPr lang="en-US" sz="2200" dirty="0" err="1">
                <a:hlinkClick r:id="rId3"/>
              </a:rPr>
              <a:t>Surg</a:t>
            </a:r>
            <a:r>
              <a:rPr lang="en-US" sz="2200" dirty="0">
                <a:hlinkClick r:id="rId3"/>
              </a:rPr>
              <a:t> </a:t>
            </a:r>
            <a:r>
              <a:rPr lang="en-US" sz="2200" dirty="0" err="1">
                <a:hlinkClick r:id="rId3"/>
              </a:rPr>
              <a:t>Pathol</a:t>
            </a:r>
            <a:r>
              <a:rPr lang="en-US" sz="2200" dirty="0">
                <a:hlinkClick r:id="rId3"/>
              </a:rPr>
              <a:t> 2020;44:922</a:t>
            </a:r>
            <a:r>
              <a:rPr lang="en-US" sz="2200" dirty="0"/>
              <a:t>) </a:t>
            </a:r>
          </a:p>
          <a:p>
            <a:r>
              <a:rPr lang="en-US" sz="2200" dirty="0" err="1" smtClean="0">
                <a:hlinkClick r:id="rId4"/>
              </a:rPr>
              <a:t>Pankeratins</a:t>
            </a:r>
            <a:r>
              <a:rPr lang="en-US" sz="2200" dirty="0" smtClean="0"/>
              <a:t> </a:t>
            </a:r>
            <a:r>
              <a:rPr lang="en-US" sz="2200" dirty="0"/>
              <a:t>and </a:t>
            </a:r>
            <a:r>
              <a:rPr lang="en-US" sz="2200" dirty="0">
                <a:hlinkClick r:id="rId5"/>
              </a:rPr>
              <a:t>EMA</a:t>
            </a:r>
            <a:r>
              <a:rPr lang="en-US" sz="2200" dirty="0"/>
              <a:t> (</a:t>
            </a:r>
            <a:r>
              <a:rPr lang="en-US" sz="2200" dirty="0" err="1">
                <a:hlinkClick r:id="rId6"/>
              </a:rPr>
              <a:t>Virchows</a:t>
            </a:r>
            <a:r>
              <a:rPr lang="en-US" sz="2200" dirty="0">
                <a:hlinkClick r:id="rId6"/>
              </a:rPr>
              <a:t> Arch 2000;437:275</a:t>
            </a:r>
            <a:r>
              <a:rPr lang="en-US" sz="2200" dirty="0"/>
              <a:t>): </a:t>
            </a:r>
          </a:p>
          <a:p>
            <a:r>
              <a:rPr lang="en-US" sz="2200" dirty="0" smtClean="0">
                <a:hlinkClick r:id="rId7"/>
              </a:rPr>
              <a:t>TLE1</a:t>
            </a:r>
            <a:r>
              <a:rPr lang="en-US" sz="2200" dirty="0" smtClean="0"/>
              <a:t> </a:t>
            </a:r>
            <a:r>
              <a:rPr lang="en-US" sz="2200" dirty="0"/>
              <a:t>(</a:t>
            </a:r>
            <a:r>
              <a:rPr lang="en-US" sz="2200" dirty="0">
                <a:hlinkClick r:id="rId8"/>
              </a:rPr>
              <a:t>Am J </a:t>
            </a:r>
            <a:r>
              <a:rPr lang="en-US" sz="2200" dirty="0" err="1">
                <a:hlinkClick r:id="rId8"/>
              </a:rPr>
              <a:t>Clin</a:t>
            </a:r>
            <a:r>
              <a:rPr lang="en-US" sz="2200" dirty="0">
                <a:hlinkClick r:id="rId8"/>
              </a:rPr>
              <a:t> </a:t>
            </a:r>
            <a:r>
              <a:rPr lang="en-US" sz="2200" dirty="0" err="1">
                <a:hlinkClick r:id="rId8"/>
              </a:rPr>
              <a:t>Pathol</a:t>
            </a:r>
            <a:r>
              <a:rPr lang="en-US" sz="2200" dirty="0">
                <a:hlinkClick r:id="rId8"/>
              </a:rPr>
              <a:t> 2011;135:839</a:t>
            </a:r>
            <a:r>
              <a:rPr lang="en-US" sz="2200" dirty="0"/>
              <a:t>): </a:t>
            </a:r>
          </a:p>
          <a:p>
            <a:pPr lvl="1"/>
            <a:endParaRPr lang="en-US" sz="2200" dirty="0"/>
          </a:p>
          <a:p>
            <a:r>
              <a:rPr lang="en-US" sz="2200" dirty="0">
                <a:hlinkClick r:id="rId9"/>
              </a:rPr>
              <a:t>CD99</a:t>
            </a:r>
            <a:r>
              <a:rPr lang="en-US" sz="2200" dirty="0"/>
              <a:t> (</a:t>
            </a:r>
            <a:r>
              <a:rPr lang="en-US" sz="2200" dirty="0">
                <a:hlinkClick r:id="rId10"/>
              </a:rPr>
              <a:t>Mod </a:t>
            </a:r>
            <a:r>
              <a:rPr lang="en-US" sz="2200" dirty="0" err="1">
                <a:hlinkClick r:id="rId10"/>
              </a:rPr>
              <a:t>Pathol</a:t>
            </a:r>
            <a:r>
              <a:rPr lang="en-US" sz="2200" dirty="0">
                <a:hlinkClick r:id="rId10"/>
              </a:rPr>
              <a:t> 2006;19:659</a:t>
            </a:r>
            <a:r>
              <a:rPr lang="en-US" sz="2200" dirty="0"/>
              <a:t>): </a:t>
            </a:r>
          </a:p>
          <a:p>
            <a:r>
              <a:rPr lang="en-US" sz="2200" dirty="0" smtClean="0">
                <a:hlinkClick r:id="rId11"/>
              </a:rPr>
              <a:t>S100</a:t>
            </a:r>
            <a:r>
              <a:rPr lang="en-US" sz="2200" dirty="0" smtClean="0"/>
              <a:t> </a:t>
            </a:r>
            <a:r>
              <a:rPr lang="en-US" sz="2200" dirty="0"/>
              <a:t>(</a:t>
            </a:r>
            <a:r>
              <a:rPr lang="en-US" sz="2200" dirty="0">
                <a:hlinkClick r:id="rId10"/>
              </a:rPr>
              <a:t>Mod </a:t>
            </a:r>
            <a:r>
              <a:rPr lang="en-US" sz="2200" dirty="0" err="1">
                <a:hlinkClick r:id="rId10"/>
              </a:rPr>
              <a:t>Pathol</a:t>
            </a:r>
            <a:r>
              <a:rPr lang="en-US" sz="2200" dirty="0">
                <a:hlinkClick r:id="rId10"/>
              </a:rPr>
              <a:t> 2006;19:659</a:t>
            </a:r>
            <a:r>
              <a:rPr lang="en-US" sz="2200" dirty="0"/>
              <a:t>): </a:t>
            </a:r>
          </a:p>
        </p:txBody>
      </p:sp>
      <p:sp>
        <p:nvSpPr>
          <p:cNvPr id="2" name="Content Placeholder 1"/>
          <p:cNvSpPr>
            <a:spLocks noGrp="1"/>
          </p:cNvSpPr>
          <p:nvPr>
            <p:ph sz="half" idx="2"/>
          </p:nvPr>
        </p:nvSpPr>
        <p:spPr/>
        <p:txBody>
          <a:bodyPr>
            <a:normAutofit/>
          </a:bodyPr>
          <a:lstStyle/>
          <a:p>
            <a:r>
              <a:rPr lang="en-US" sz="2200" b="1" dirty="0"/>
              <a:t>Negative stains</a:t>
            </a:r>
          </a:p>
          <a:p>
            <a:r>
              <a:rPr lang="en-US" sz="2000" dirty="0">
                <a:hlinkClick r:id="rId12"/>
              </a:rPr>
              <a:t>CD34</a:t>
            </a:r>
            <a:r>
              <a:rPr lang="en-US" sz="2000" dirty="0"/>
              <a:t>, </a:t>
            </a:r>
            <a:r>
              <a:rPr lang="en-US" sz="2000" dirty="0">
                <a:hlinkClick r:id="rId13"/>
              </a:rPr>
              <a:t>STAT6</a:t>
            </a:r>
            <a:r>
              <a:rPr lang="en-US" sz="2000" dirty="0"/>
              <a:t> (</a:t>
            </a:r>
            <a:r>
              <a:rPr lang="en-US" sz="2000" dirty="0">
                <a:hlinkClick r:id="rId14"/>
              </a:rPr>
              <a:t>Mod </a:t>
            </a:r>
            <a:r>
              <a:rPr lang="en-US" sz="2000" dirty="0" err="1">
                <a:hlinkClick r:id="rId14"/>
              </a:rPr>
              <a:t>Pathol</a:t>
            </a:r>
            <a:r>
              <a:rPr lang="en-US" sz="2000" dirty="0">
                <a:hlinkClick r:id="rId14"/>
              </a:rPr>
              <a:t> 2014;27:390</a:t>
            </a:r>
            <a:r>
              <a:rPr lang="en-US" sz="2000" dirty="0"/>
              <a:t>) </a:t>
            </a:r>
          </a:p>
          <a:p>
            <a:r>
              <a:rPr lang="en-US" sz="2000" dirty="0">
                <a:hlinkClick r:id="rId15"/>
              </a:rPr>
              <a:t>SOX10</a:t>
            </a:r>
            <a:r>
              <a:rPr lang="en-US" sz="2000" dirty="0"/>
              <a:t>, </a:t>
            </a:r>
            <a:r>
              <a:rPr lang="en-US" sz="2000" dirty="0" err="1">
                <a:hlinkClick r:id="rId16"/>
              </a:rPr>
              <a:t>desmin</a:t>
            </a:r>
            <a:r>
              <a:rPr lang="en-US" sz="2000" dirty="0"/>
              <a:t>, </a:t>
            </a:r>
            <a:r>
              <a:rPr lang="en-US" sz="2000" dirty="0">
                <a:hlinkClick r:id="rId17"/>
              </a:rPr>
              <a:t>h-</a:t>
            </a:r>
            <a:r>
              <a:rPr lang="en-US" sz="2000" dirty="0" err="1">
                <a:hlinkClick r:id="rId17"/>
              </a:rPr>
              <a:t>caldesmon</a:t>
            </a:r>
            <a:r>
              <a:rPr lang="en-US" sz="2000" dirty="0"/>
              <a:t>, </a:t>
            </a:r>
            <a:r>
              <a:rPr lang="en-US" sz="2000" dirty="0">
                <a:hlinkClick r:id="rId18"/>
              </a:rPr>
              <a:t>MyoD1</a:t>
            </a:r>
            <a:r>
              <a:rPr lang="en-US" sz="2000" dirty="0"/>
              <a:t>, </a:t>
            </a:r>
            <a:r>
              <a:rPr lang="en-US" sz="2000" dirty="0" err="1">
                <a:hlinkClick r:id="rId19"/>
              </a:rPr>
              <a:t>myogenin</a:t>
            </a:r>
            <a:r>
              <a:rPr lang="en-US" sz="2000" dirty="0"/>
              <a:t> </a:t>
            </a:r>
          </a:p>
          <a:p>
            <a:endParaRPr lang="en-US" dirty="0"/>
          </a:p>
        </p:txBody>
      </p:sp>
    </p:spTree>
    <p:extLst>
      <p:ext uri="{BB962C8B-B14F-4D97-AF65-F5344CB8AC3E}">
        <p14:creationId xmlns:p14="http://schemas.microsoft.com/office/powerpoint/2010/main" val="405821792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Synovial sarcoma</a:t>
            </a:r>
          </a:p>
        </p:txBody>
      </p:sp>
      <p:sp>
        <p:nvSpPr>
          <p:cNvPr id="6" name="Content Placeholder 5"/>
          <p:cNvSpPr>
            <a:spLocks noGrp="1"/>
          </p:cNvSpPr>
          <p:nvPr>
            <p:ph idx="1"/>
          </p:nvPr>
        </p:nvSpPr>
        <p:spPr/>
        <p:txBody>
          <a:bodyPr>
            <a:normAutofit fontScale="85000" lnSpcReduction="20000"/>
          </a:bodyPr>
          <a:lstStyle/>
          <a:p>
            <a:r>
              <a:rPr lang="en-US" b="1" dirty="0" smtClean="0"/>
              <a:t>Molecular </a:t>
            </a:r>
            <a:r>
              <a:rPr lang="en-US" b="1" dirty="0"/>
              <a:t>/ </a:t>
            </a:r>
            <a:r>
              <a:rPr lang="en-US" b="1" dirty="0" err="1"/>
              <a:t>cytogenetics</a:t>
            </a:r>
            <a:r>
              <a:rPr lang="en-US" b="1" dirty="0"/>
              <a:t> description</a:t>
            </a:r>
          </a:p>
          <a:p>
            <a:r>
              <a:rPr lang="en-US" dirty="0"/>
              <a:t>In the absence of SS18::SSX and SSX C terminus immunohistochemistry, definitive diagnosis often requires ancillary molecular genetic testing due to the rare primary site; these tests are possible even on small biopsies </a:t>
            </a:r>
          </a:p>
          <a:p>
            <a:r>
              <a:rPr lang="en-US" dirty="0"/>
              <a:t>t(X;18)(p11;q11) </a:t>
            </a:r>
          </a:p>
          <a:p>
            <a:pPr lvl="1"/>
            <a:r>
              <a:rPr lang="en-US" dirty="0"/>
              <a:t>Present in &gt; 95% </a:t>
            </a:r>
          </a:p>
          <a:p>
            <a:pPr lvl="1"/>
            <a:r>
              <a:rPr lang="en-US" dirty="0"/>
              <a:t>Leads to the fusion of </a:t>
            </a:r>
            <a:r>
              <a:rPr lang="en-US" i="1" dirty="0"/>
              <a:t>SS18</a:t>
            </a:r>
            <a:r>
              <a:rPr lang="en-US" dirty="0"/>
              <a:t> (also known as </a:t>
            </a:r>
            <a:r>
              <a:rPr lang="en-US" i="1" dirty="0"/>
              <a:t>SYT</a:t>
            </a:r>
            <a:r>
              <a:rPr lang="en-US" dirty="0"/>
              <a:t> or </a:t>
            </a:r>
            <a:r>
              <a:rPr lang="en-US" i="1" dirty="0"/>
              <a:t>SST</a:t>
            </a:r>
            <a:r>
              <a:rPr lang="en-US" dirty="0"/>
              <a:t>) with one of the </a:t>
            </a:r>
            <a:r>
              <a:rPr lang="en-US" i="1" dirty="0"/>
              <a:t>SSX</a:t>
            </a:r>
            <a:r>
              <a:rPr lang="en-US" dirty="0"/>
              <a:t> genes</a:t>
            </a:r>
            <a:r>
              <a:rPr lang="en-US" sz="1800" dirty="0"/>
              <a:t> (</a:t>
            </a:r>
            <a:r>
              <a:rPr lang="en-US" sz="1800" dirty="0">
                <a:hlinkClick r:id="rId2"/>
              </a:rPr>
              <a:t>Oncogene 2001;20:5755</a:t>
            </a:r>
            <a:r>
              <a:rPr lang="en-US" sz="1800" dirty="0"/>
              <a:t>) </a:t>
            </a:r>
          </a:p>
          <a:p>
            <a:pPr lvl="1"/>
            <a:r>
              <a:rPr lang="en-US" dirty="0"/>
              <a:t>Can be detected by next generation sequencing assays, reverse transcription polymerase chain reaction (RT-PCR) or fluorescence in situ hybridization (FISH) </a:t>
            </a:r>
            <a:r>
              <a:rPr lang="en-US" sz="1800" dirty="0"/>
              <a:t>(</a:t>
            </a:r>
            <a:r>
              <a:rPr lang="en-US" sz="1800" dirty="0" err="1">
                <a:hlinkClick r:id="rId3"/>
              </a:rPr>
              <a:t>Appl</a:t>
            </a:r>
            <a:r>
              <a:rPr lang="en-US" sz="1800" dirty="0">
                <a:hlinkClick r:id="rId3"/>
              </a:rPr>
              <a:t> </a:t>
            </a:r>
            <a:r>
              <a:rPr lang="en-US" sz="1800" dirty="0" err="1">
                <a:hlinkClick r:id="rId3"/>
              </a:rPr>
              <a:t>Immunohistochem</a:t>
            </a:r>
            <a:r>
              <a:rPr lang="en-US" sz="1800" dirty="0">
                <a:hlinkClick r:id="rId3"/>
              </a:rPr>
              <a:t> </a:t>
            </a:r>
            <a:r>
              <a:rPr lang="en-US" sz="1800" dirty="0" err="1">
                <a:hlinkClick r:id="rId3"/>
              </a:rPr>
              <a:t>Mol</a:t>
            </a:r>
            <a:r>
              <a:rPr lang="en-US" sz="1800" dirty="0">
                <a:hlinkClick r:id="rId3"/>
              </a:rPr>
              <a:t> </a:t>
            </a:r>
            <a:r>
              <a:rPr lang="en-US" sz="1800" dirty="0" err="1">
                <a:hlinkClick r:id="rId3"/>
              </a:rPr>
              <a:t>Morphol</a:t>
            </a:r>
            <a:r>
              <a:rPr lang="en-US" sz="1800" dirty="0">
                <a:hlinkClick r:id="rId3"/>
              </a:rPr>
              <a:t> 2008;16:246</a:t>
            </a:r>
            <a:r>
              <a:rPr lang="en-US" sz="1800" dirty="0"/>
              <a:t>) </a:t>
            </a:r>
          </a:p>
          <a:p>
            <a:pPr lvl="2"/>
            <a:r>
              <a:rPr lang="en-US" i="1" dirty="0"/>
              <a:t>SS18::SSX1</a:t>
            </a:r>
            <a:r>
              <a:rPr lang="en-US" dirty="0"/>
              <a:t> fusion is the most common fusion gene, present in 67% of cases, including most biphasic tumors </a:t>
            </a:r>
          </a:p>
          <a:p>
            <a:pPr lvl="2"/>
            <a:r>
              <a:rPr lang="en-US" i="1" dirty="0"/>
              <a:t>SS18::SSX2</a:t>
            </a:r>
            <a:r>
              <a:rPr lang="en-US" dirty="0"/>
              <a:t> is present in ~33% </a:t>
            </a:r>
            <a:r>
              <a:rPr lang="en-US" sz="1600" dirty="0"/>
              <a:t>(</a:t>
            </a:r>
            <a:r>
              <a:rPr lang="en-US" sz="1600" dirty="0">
                <a:hlinkClick r:id="rId4"/>
              </a:rPr>
              <a:t>Cancer Res 2002;62:135</a:t>
            </a:r>
            <a:r>
              <a:rPr lang="en-US" sz="1600" dirty="0"/>
              <a:t>) </a:t>
            </a:r>
          </a:p>
          <a:p>
            <a:pPr lvl="2"/>
            <a:r>
              <a:rPr lang="en-US" i="1" dirty="0"/>
              <a:t>SS18::SSX4</a:t>
            </a:r>
            <a:r>
              <a:rPr lang="en-US" dirty="0"/>
              <a:t> is rare </a:t>
            </a:r>
            <a:r>
              <a:rPr lang="en-US" sz="1600" dirty="0"/>
              <a:t>(</a:t>
            </a:r>
            <a:r>
              <a:rPr lang="en-US" sz="1600" dirty="0">
                <a:hlinkClick r:id="rId5"/>
              </a:rPr>
              <a:t>Gene 2001;268:173</a:t>
            </a:r>
            <a:r>
              <a:rPr lang="en-US" sz="1600" dirty="0"/>
              <a:t>) </a:t>
            </a:r>
          </a:p>
          <a:p>
            <a:pPr lvl="2"/>
            <a:r>
              <a:rPr lang="en-US" dirty="0" smtClean="0"/>
              <a:t>t(X;20)(</a:t>
            </a:r>
            <a:r>
              <a:rPr lang="en-US" i="1" dirty="0" smtClean="0"/>
              <a:t>SS18L1-SSX1/2</a:t>
            </a:r>
            <a:r>
              <a:rPr lang="en-US" dirty="0" smtClean="0"/>
              <a:t>) is exceptionally rare and not detected by commonly available RT-PCR or FISH assays </a:t>
            </a:r>
            <a:r>
              <a:rPr lang="en-US" sz="1600" dirty="0" smtClean="0"/>
              <a:t>(</a:t>
            </a:r>
            <a:r>
              <a:rPr lang="en-US" sz="1600" dirty="0" smtClean="0">
                <a:hlinkClick r:id="rId6"/>
              </a:rPr>
              <a:t>Genes Chromosomes Cancer </a:t>
            </a:r>
            <a:r>
              <a:rPr lang="en-US" sz="1600" dirty="0">
                <a:hlinkClick r:id="rId6"/>
              </a:rPr>
              <a:t>2003;37:195</a:t>
            </a:r>
            <a:r>
              <a:rPr lang="en-US" sz="1600" dirty="0" smtClean="0"/>
              <a:t>) </a:t>
            </a:r>
            <a:endParaRPr lang="en-US" sz="1600" dirty="0"/>
          </a:p>
        </p:txBody>
      </p:sp>
    </p:spTree>
    <p:extLst>
      <p:ext uri="{BB962C8B-B14F-4D97-AF65-F5344CB8AC3E}">
        <p14:creationId xmlns:p14="http://schemas.microsoft.com/office/powerpoint/2010/main" val="3629462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a:t>
            </a:r>
            <a:r>
              <a:rPr lang="en-US" b="1" dirty="0" smtClean="0"/>
              <a:t>carcinoma - </a:t>
            </a:r>
            <a:r>
              <a:rPr lang="en-US" b="1" dirty="0"/>
              <a:t>Prognostic factors</a:t>
            </a:r>
            <a:br>
              <a:rPr lang="en-US" b="1" dirty="0"/>
            </a:br>
            <a:endParaRPr lang="en-US" b="1" dirty="0"/>
          </a:p>
        </p:txBody>
      </p:sp>
      <p:sp>
        <p:nvSpPr>
          <p:cNvPr id="3" name="Content Placeholder 2"/>
          <p:cNvSpPr>
            <a:spLocks noGrp="1"/>
          </p:cNvSpPr>
          <p:nvPr>
            <p:ph idx="1"/>
          </p:nvPr>
        </p:nvSpPr>
        <p:spPr>
          <a:xfrm>
            <a:off x="838200" y="1825625"/>
            <a:ext cx="10515600" cy="4695096"/>
          </a:xfrm>
        </p:spPr>
        <p:txBody>
          <a:bodyPr>
            <a:normAutofit fontScale="47500" lnSpcReduction="20000"/>
          </a:bodyPr>
          <a:lstStyle/>
          <a:p>
            <a:r>
              <a:rPr lang="en-US" sz="4200" dirty="0" smtClean="0"/>
              <a:t>Histological </a:t>
            </a:r>
            <a:r>
              <a:rPr lang="en-US" sz="4200" dirty="0"/>
              <a:t>type associated with risk of local recurrence </a:t>
            </a:r>
          </a:p>
          <a:p>
            <a:pPr lvl="1"/>
            <a:r>
              <a:rPr lang="en-US" sz="3800" dirty="0"/>
              <a:t>Lower risk: nodular, superficial, pigmented, </a:t>
            </a:r>
            <a:r>
              <a:rPr lang="en-US" sz="3800" dirty="0" err="1"/>
              <a:t>infundibulocystic</a:t>
            </a:r>
            <a:r>
              <a:rPr lang="en-US" sz="3800" dirty="0"/>
              <a:t>, </a:t>
            </a:r>
            <a:r>
              <a:rPr lang="en-US" sz="3800" dirty="0" err="1"/>
              <a:t>fibroepithelial</a:t>
            </a:r>
            <a:r>
              <a:rPr lang="en-US" sz="3800" dirty="0"/>
              <a:t> </a:t>
            </a:r>
          </a:p>
          <a:p>
            <a:pPr lvl="1"/>
            <a:r>
              <a:rPr lang="en-US" sz="3800" dirty="0"/>
              <a:t>Higher risk: </a:t>
            </a:r>
            <a:r>
              <a:rPr lang="en-US" sz="3800" dirty="0" err="1"/>
              <a:t>basosquamous</a:t>
            </a:r>
            <a:r>
              <a:rPr lang="en-US" sz="3800" dirty="0"/>
              <a:t>, </a:t>
            </a:r>
            <a:r>
              <a:rPr lang="en-US" sz="3800" dirty="0" err="1"/>
              <a:t>sclerosing</a:t>
            </a:r>
            <a:r>
              <a:rPr lang="en-US" sz="3800" dirty="0"/>
              <a:t> / </a:t>
            </a:r>
            <a:r>
              <a:rPr lang="en-US" sz="3800" dirty="0" err="1"/>
              <a:t>morpheaform</a:t>
            </a:r>
            <a:r>
              <a:rPr lang="en-US" sz="3800" dirty="0"/>
              <a:t>, </a:t>
            </a:r>
            <a:r>
              <a:rPr lang="en-US" sz="3800" dirty="0" err="1"/>
              <a:t>keloidal</a:t>
            </a:r>
            <a:r>
              <a:rPr lang="en-US" sz="3800" dirty="0"/>
              <a:t>, infiltrating, BCC with </a:t>
            </a:r>
            <a:r>
              <a:rPr lang="en-US" sz="3800" dirty="0" err="1"/>
              <a:t>sarcomatoid</a:t>
            </a:r>
            <a:r>
              <a:rPr lang="en-US" sz="3800" dirty="0"/>
              <a:t> differentiation and </a:t>
            </a:r>
            <a:r>
              <a:rPr lang="en-US" sz="3800" dirty="0" err="1"/>
              <a:t>micronodular</a:t>
            </a:r>
            <a:r>
              <a:rPr lang="en-US" sz="3800" dirty="0"/>
              <a:t> variants </a:t>
            </a:r>
          </a:p>
          <a:p>
            <a:r>
              <a:rPr lang="en-US" sz="4200" dirty="0"/>
              <a:t>Circumscription of tumor margins </a:t>
            </a:r>
          </a:p>
          <a:p>
            <a:r>
              <a:rPr lang="en-US" sz="4200" dirty="0"/>
              <a:t>Presence of </a:t>
            </a:r>
            <a:r>
              <a:rPr lang="en-US" sz="4200" dirty="0" err="1"/>
              <a:t>perineural</a:t>
            </a:r>
            <a:r>
              <a:rPr lang="en-US" sz="4200" dirty="0"/>
              <a:t> and </a:t>
            </a:r>
            <a:r>
              <a:rPr lang="en-US" sz="4200" dirty="0" err="1"/>
              <a:t>lymphovascular</a:t>
            </a:r>
            <a:r>
              <a:rPr lang="en-US" sz="4200" dirty="0"/>
              <a:t> invasion </a:t>
            </a:r>
          </a:p>
          <a:p>
            <a:r>
              <a:rPr lang="en-US" sz="4200" dirty="0"/>
              <a:t>Status of surgical margins </a:t>
            </a:r>
          </a:p>
          <a:p>
            <a:r>
              <a:rPr lang="en-US" sz="4200" dirty="0"/>
              <a:t>Tumor size </a:t>
            </a:r>
          </a:p>
          <a:p>
            <a:r>
              <a:rPr lang="en-US" sz="4200" dirty="0"/>
              <a:t>Localization (part of skin affected, e.g. head and neck, trunk, etc.) </a:t>
            </a:r>
          </a:p>
          <a:p>
            <a:r>
              <a:rPr lang="en-US" sz="4200" dirty="0"/>
              <a:t>History of </a:t>
            </a:r>
            <a:r>
              <a:rPr lang="en-US" sz="4200" dirty="0" err="1"/>
              <a:t>nonmelanoma</a:t>
            </a:r>
            <a:r>
              <a:rPr lang="en-US" sz="4200" dirty="0"/>
              <a:t> skin cancer </a:t>
            </a:r>
          </a:p>
          <a:p>
            <a:r>
              <a:rPr lang="en-US" sz="4200" dirty="0"/>
              <a:t>Radiation therapy </a:t>
            </a:r>
          </a:p>
          <a:p>
            <a:r>
              <a:rPr lang="en-US" sz="4200" dirty="0"/>
              <a:t>PUVA therapy </a:t>
            </a:r>
          </a:p>
          <a:p>
            <a:r>
              <a:rPr lang="en-US" sz="4200" dirty="0"/>
              <a:t>Immunosuppression </a:t>
            </a:r>
          </a:p>
          <a:p>
            <a:endParaRPr lang="en-US" dirty="0" smtClean="0"/>
          </a:p>
          <a:p>
            <a:r>
              <a:rPr lang="en-US" sz="2500" dirty="0" smtClean="0"/>
              <a:t>Reference</a:t>
            </a:r>
            <a:r>
              <a:rPr lang="en-US" sz="2500" dirty="0"/>
              <a:t>: </a:t>
            </a:r>
            <a:r>
              <a:rPr lang="en-US" sz="2500" dirty="0">
                <a:hlinkClick r:id="rId2"/>
              </a:rPr>
              <a:t>NCCN: Basal Cell Skin Cancer Evidence Blocks [Accessed 15 December 2020]</a:t>
            </a:r>
            <a:r>
              <a:rPr lang="en-US" sz="2500" dirty="0"/>
              <a:t> </a:t>
            </a:r>
          </a:p>
        </p:txBody>
      </p:sp>
    </p:spTree>
    <p:extLst>
      <p:ext uri="{BB962C8B-B14F-4D97-AF65-F5344CB8AC3E}">
        <p14:creationId xmlns:p14="http://schemas.microsoft.com/office/powerpoint/2010/main" val="343304080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838200" y="1031148"/>
            <a:ext cx="10515600" cy="4351338"/>
          </a:xfrm>
        </p:spPr>
        <p:txBody>
          <a:bodyPr/>
          <a:lstStyle/>
          <a:p>
            <a:pPr marL="0" lvl="0" indent="0" eaLnBrk="0" fontAlgn="base" hangingPunct="0">
              <a:lnSpc>
                <a:spcPct val="100000"/>
              </a:lnSpc>
              <a:spcBef>
                <a:spcPct val="0"/>
              </a:spcBef>
              <a:spcAft>
                <a:spcPct val="0"/>
              </a:spcAft>
              <a:buNone/>
            </a:pPr>
            <a:r>
              <a:rPr lang="en-US" b="1" dirty="0">
                <a:latin typeface="Arial" panose="020B0604020202020204" pitchFamily="34" charset="0"/>
              </a:rPr>
              <a:t>Undifferentiated small round cell sarcoma of bone and soft tissue</a:t>
            </a:r>
            <a:r>
              <a:rPr lang="en-US" dirty="0">
                <a:latin typeface="Arial" panose="020B0604020202020204" pitchFamily="34" charset="0"/>
              </a:rPr>
              <a:t> </a:t>
            </a:r>
            <a:r>
              <a:rPr lang="en-US" b="1" dirty="0">
                <a:latin typeface="Arial" panose="020B0604020202020204" pitchFamily="34" charset="0"/>
              </a:rPr>
              <a:t>ICD-O</a:t>
            </a:r>
            <a:r>
              <a:rPr lang="en-US" dirty="0">
                <a:latin typeface="Arial" panose="020B0604020202020204" pitchFamily="34" charset="0"/>
              </a:rPr>
              <a:t> </a:t>
            </a:r>
          </a:p>
          <a:p>
            <a:pPr marL="0" lvl="0" indent="0" eaLnBrk="0" fontAlgn="base" hangingPunct="0">
              <a:lnSpc>
                <a:spcPct val="100000"/>
              </a:lnSpc>
              <a:spcBef>
                <a:spcPct val="0"/>
              </a:spcBef>
              <a:spcAft>
                <a:spcPct val="0"/>
              </a:spcAft>
              <a:buFontTx/>
              <a:buChar char="•"/>
            </a:pPr>
            <a:endParaRPr lang="en-US" dirty="0" smtClean="0">
              <a:latin typeface="Arial" panose="020B0604020202020204" pitchFamily="34" charset="0"/>
              <a:hlinkClick r:id="rId2"/>
            </a:endParaRPr>
          </a:p>
          <a:p>
            <a:pPr marL="0" lvl="0" indent="0" eaLnBrk="0" fontAlgn="base" hangingPunct="0">
              <a:lnSpc>
                <a:spcPct val="100000"/>
              </a:lnSpc>
              <a:spcBef>
                <a:spcPct val="0"/>
              </a:spcBef>
              <a:spcAft>
                <a:spcPct val="0"/>
              </a:spcAft>
              <a:buFontTx/>
              <a:buChar char="•"/>
            </a:pPr>
            <a:r>
              <a:rPr lang="en-US" dirty="0" smtClean="0">
                <a:latin typeface="Arial" panose="020B0604020202020204" pitchFamily="34" charset="0"/>
                <a:hlinkClick r:id="rId2"/>
              </a:rPr>
              <a:t>Ewing sarcoma</a:t>
            </a:r>
            <a:endParaRPr lang="en-US"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dirty="0">
                <a:latin typeface="Arial" panose="020B0604020202020204" pitchFamily="34" charset="0"/>
              </a:rPr>
              <a:t>Round cell sarcoma with </a:t>
            </a:r>
            <a:r>
              <a:rPr lang="en-US" i="1" dirty="0">
                <a:latin typeface="Arial" panose="020B0604020202020204" pitchFamily="34" charset="0"/>
              </a:rPr>
              <a:t>EWSR1</a:t>
            </a:r>
            <a:r>
              <a:rPr lang="en-US" dirty="0">
                <a:latin typeface="Arial" panose="020B0604020202020204" pitchFamily="34" charset="0"/>
              </a:rPr>
              <a:t> non-ETS </a:t>
            </a:r>
            <a:r>
              <a:rPr lang="en-US" dirty="0" smtClean="0">
                <a:latin typeface="Arial" panose="020B0604020202020204" pitchFamily="34" charset="0"/>
              </a:rPr>
              <a:t>fusions</a:t>
            </a:r>
            <a:endParaRPr lang="en-US"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i="1" dirty="0">
                <a:latin typeface="Arial" panose="020B0604020202020204" pitchFamily="34" charset="0"/>
              </a:rPr>
              <a:t>CIC</a:t>
            </a:r>
            <a:r>
              <a:rPr lang="en-US" dirty="0">
                <a:latin typeface="Arial" panose="020B0604020202020204" pitchFamily="34" charset="0"/>
              </a:rPr>
              <a:t> rearranged </a:t>
            </a:r>
            <a:r>
              <a:rPr lang="en-US" dirty="0" smtClean="0">
                <a:latin typeface="Arial" panose="020B0604020202020204" pitchFamily="34" charset="0"/>
              </a:rPr>
              <a:t>sarcoma</a:t>
            </a:r>
            <a:endParaRPr lang="en-US"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en-US" dirty="0">
                <a:latin typeface="Arial" panose="020B0604020202020204" pitchFamily="34" charset="0"/>
              </a:rPr>
              <a:t>Sarcoma with </a:t>
            </a:r>
            <a:r>
              <a:rPr lang="en-US" i="1" dirty="0">
                <a:latin typeface="Arial" panose="020B0604020202020204" pitchFamily="34" charset="0"/>
              </a:rPr>
              <a:t>BCOR</a:t>
            </a:r>
            <a:r>
              <a:rPr lang="en-US" dirty="0">
                <a:latin typeface="Arial" panose="020B0604020202020204" pitchFamily="34" charset="0"/>
              </a:rPr>
              <a:t> genetic alterations </a:t>
            </a:r>
          </a:p>
        </p:txBody>
      </p:sp>
    </p:spTree>
    <p:extLst>
      <p:ext uri="{BB962C8B-B14F-4D97-AF65-F5344CB8AC3E}">
        <p14:creationId xmlns:p14="http://schemas.microsoft.com/office/powerpoint/2010/main" val="205415413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6" name="Content Placeholder 5"/>
          <p:cNvSpPr>
            <a:spLocks noGrp="1"/>
          </p:cNvSpPr>
          <p:nvPr>
            <p:ph idx="1"/>
          </p:nvPr>
        </p:nvSpPr>
        <p:spPr>
          <a:xfrm>
            <a:off x="838200" y="1825624"/>
            <a:ext cx="10515600" cy="4770047"/>
          </a:xfrm>
        </p:spPr>
        <p:txBody>
          <a:bodyPr>
            <a:normAutofit fontScale="70000" lnSpcReduction="20000"/>
          </a:bodyPr>
          <a:lstStyle/>
          <a:p>
            <a:r>
              <a:rPr lang="en-US" b="1" dirty="0"/>
              <a:t>Definition / general</a:t>
            </a:r>
          </a:p>
          <a:p>
            <a:pPr lvl="1"/>
            <a:r>
              <a:rPr lang="en-US" dirty="0"/>
              <a:t>Small round cell sarcoma showing gene fusions involving one member of the FET family of genes (usually </a:t>
            </a:r>
            <a:r>
              <a:rPr lang="en-US" i="1" dirty="0"/>
              <a:t>EWSR1</a:t>
            </a:r>
            <a:r>
              <a:rPr lang="en-US" dirty="0"/>
              <a:t>) and a member of the E26 transformation specific (ETS) family of transcription factors </a:t>
            </a:r>
          </a:p>
          <a:p>
            <a:pPr lvl="1"/>
            <a:r>
              <a:rPr lang="en-US" dirty="0"/>
              <a:t>American pathologist James Ewing (1866 - 1943) first described the tumor as diffuse </a:t>
            </a:r>
            <a:r>
              <a:rPr lang="en-US" dirty="0" err="1"/>
              <a:t>endothelioma</a:t>
            </a:r>
            <a:r>
              <a:rPr lang="en-US" dirty="0"/>
              <a:t> of bone </a:t>
            </a:r>
            <a:r>
              <a:rPr lang="en-US" sz="2000" dirty="0"/>
              <a:t>(</a:t>
            </a:r>
            <a:r>
              <a:rPr lang="en-US" sz="2000" dirty="0">
                <a:hlinkClick r:id="rId2"/>
              </a:rPr>
              <a:t>CA Cancer J </a:t>
            </a:r>
            <a:r>
              <a:rPr lang="en-US" sz="2000" dirty="0" err="1">
                <a:hlinkClick r:id="rId2"/>
              </a:rPr>
              <a:t>Clin</a:t>
            </a:r>
            <a:r>
              <a:rPr lang="en-US" sz="2000" dirty="0">
                <a:hlinkClick r:id="rId2"/>
              </a:rPr>
              <a:t> 1972;22:95</a:t>
            </a:r>
            <a:r>
              <a:rPr lang="en-US" sz="2000" dirty="0"/>
              <a:t>) </a:t>
            </a:r>
          </a:p>
          <a:p>
            <a:endParaRPr lang="en-US" dirty="0" smtClean="0"/>
          </a:p>
          <a:p>
            <a:r>
              <a:rPr lang="en-US" b="1" dirty="0" smtClean="0"/>
              <a:t>Essential </a:t>
            </a:r>
            <a:r>
              <a:rPr lang="en-US" b="1" dirty="0"/>
              <a:t>features</a:t>
            </a:r>
          </a:p>
          <a:p>
            <a:pPr lvl="1"/>
            <a:r>
              <a:rPr lang="en-US" dirty="0"/>
              <a:t>Small round cell sarcoma </a:t>
            </a:r>
          </a:p>
          <a:p>
            <a:pPr lvl="1"/>
            <a:r>
              <a:rPr lang="en-US" dirty="0"/>
              <a:t>CD99 diffuse membranous expression </a:t>
            </a:r>
          </a:p>
          <a:p>
            <a:pPr lvl="1"/>
            <a:r>
              <a:rPr lang="en-US" dirty="0"/>
              <a:t>Gene fusion involving FET family of genes (usually </a:t>
            </a:r>
            <a:r>
              <a:rPr lang="en-US" i="1" dirty="0"/>
              <a:t>EWSR1</a:t>
            </a:r>
            <a:r>
              <a:rPr lang="en-US" dirty="0"/>
              <a:t>) and member of ETS family of transcription factors, most commonly </a:t>
            </a:r>
            <a:r>
              <a:rPr lang="en-US" i="1" dirty="0"/>
              <a:t>EWSR1-FLI1</a:t>
            </a:r>
            <a:r>
              <a:rPr lang="en-US" dirty="0"/>
              <a:t> (~85 - 90%) </a:t>
            </a:r>
          </a:p>
          <a:p>
            <a:endParaRPr lang="en-US" dirty="0" smtClean="0"/>
          </a:p>
          <a:p>
            <a:r>
              <a:rPr lang="en-US" b="1" dirty="0" smtClean="0"/>
              <a:t>Terminology</a:t>
            </a:r>
            <a:endParaRPr lang="en-US" b="1" dirty="0"/>
          </a:p>
          <a:p>
            <a:pPr lvl="1"/>
            <a:r>
              <a:rPr lang="en-US" dirty="0"/>
              <a:t>Ewing sarcoma of bone </a:t>
            </a:r>
          </a:p>
          <a:p>
            <a:pPr lvl="1"/>
            <a:r>
              <a:rPr lang="en-US" dirty="0" err="1"/>
              <a:t>Extraskeletal</a:t>
            </a:r>
            <a:r>
              <a:rPr lang="en-US" dirty="0"/>
              <a:t> Ewing sarcoma </a:t>
            </a:r>
          </a:p>
          <a:p>
            <a:pPr lvl="1"/>
            <a:r>
              <a:rPr lang="en-US" dirty="0" err="1"/>
              <a:t>Adamantinoma</a:t>
            </a:r>
            <a:r>
              <a:rPr lang="en-US" dirty="0"/>
              <a:t>-like Ewing sarcoma </a:t>
            </a:r>
          </a:p>
          <a:p>
            <a:pPr lvl="1"/>
            <a:r>
              <a:rPr lang="en-US" dirty="0"/>
              <a:t>Primitive </a:t>
            </a:r>
            <a:r>
              <a:rPr lang="en-US" dirty="0" err="1"/>
              <a:t>neuroectodermal</a:t>
            </a:r>
            <a:r>
              <a:rPr lang="en-US" dirty="0"/>
              <a:t> tumor (PNET), term no longer recommended </a:t>
            </a:r>
          </a:p>
          <a:p>
            <a:pPr lvl="1"/>
            <a:r>
              <a:rPr lang="en-US" dirty="0" err="1"/>
              <a:t>Askin</a:t>
            </a:r>
            <a:r>
              <a:rPr lang="en-US" dirty="0"/>
              <a:t> tumor (Ewing sarcoma arising in chest wall), term no longer </a:t>
            </a:r>
            <a:r>
              <a:rPr lang="en-US" dirty="0" err="1"/>
              <a:t>recomme</a:t>
            </a:r>
            <a:endParaRPr lang="en-US" dirty="0"/>
          </a:p>
          <a:p>
            <a:endParaRPr lang="en-US" dirty="0"/>
          </a:p>
        </p:txBody>
      </p:sp>
    </p:spTree>
    <p:extLst>
      <p:ext uri="{BB962C8B-B14F-4D97-AF65-F5344CB8AC3E}">
        <p14:creationId xmlns:p14="http://schemas.microsoft.com/office/powerpoint/2010/main" val="4139605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6" name="Content Placeholder 5"/>
          <p:cNvSpPr>
            <a:spLocks noGrp="1"/>
          </p:cNvSpPr>
          <p:nvPr>
            <p:ph idx="1"/>
          </p:nvPr>
        </p:nvSpPr>
        <p:spPr/>
        <p:txBody>
          <a:bodyPr>
            <a:normAutofit/>
          </a:bodyPr>
          <a:lstStyle/>
          <a:p>
            <a:r>
              <a:rPr lang="en-US" b="1" dirty="0"/>
              <a:t>Epidemiology</a:t>
            </a:r>
          </a:p>
          <a:p>
            <a:pPr lvl="1"/>
            <a:r>
              <a:rPr lang="en-US" dirty="0"/>
              <a:t>Second most common malignant bone tumor in children / young adults after osteosarcoma </a:t>
            </a:r>
            <a:r>
              <a:rPr lang="en-US" sz="1400" dirty="0"/>
              <a:t>(</a:t>
            </a:r>
            <a:r>
              <a:rPr lang="en-US" sz="1400" dirty="0">
                <a:hlinkClick r:id="rId2"/>
              </a:rPr>
              <a:t>Cancer 1996;78:532</a:t>
            </a:r>
            <a:r>
              <a:rPr lang="en-US" sz="1400" dirty="0"/>
              <a:t>) </a:t>
            </a:r>
          </a:p>
          <a:p>
            <a:pPr lvl="1"/>
            <a:r>
              <a:rPr lang="en-US" dirty="0"/>
              <a:t>M:F = 1.5:1 </a:t>
            </a:r>
            <a:r>
              <a:rPr lang="en-US" sz="1400" dirty="0"/>
              <a:t>(</a:t>
            </a:r>
            <a:r>
              <a:rPr lang="en-US" sz="1400" dirty="0">
                <a:hlinkClick r:id="rId3"/>
              </a:rPr>
              <a:t>J </a:t>
            </a:r>
            <a:r>
              <a:rPr lang="en-US" sz="1400" dirty="0" err="1">
                <a:hlinkClick r:id="rId3"/>
              </a:rPr>
              <a:t>Pediatr</a:t>
            </a:r>
            <a:r>
              <a:rPr lang="en-US" sz="1400" dirty="0">
                <a:hlinkClick r:id="rId3"/>
              </a:rPr>
              <a:t> </a:t>
            </a:r>
            <a:r>
              <a:rPr lang="en-US" sz="1400" dirty="0" err="1">
                <a:hlinkClick r:id="rId3"/>
              </a:rPr>
              <a:t>Hematol</a:t>
            </a:r>
            <a:r>
              <a:rPr lang="en-US" sz="1400" dirty="0">
                <a:hlinkClick r:id="rId3"/>
              </a:rPr>
              <a:t> </a:t>
            </a:r>
            <a:r>
              <a:rPr lang="en-US" sz="1400" dirty="0" err="1">
                <a:hlinkClick r:id="rId3"/>
              </a:rPr>
              <a:t>Oncol</a:t>
            </a:r>
            <a:r>
              <a:rPr lang="en-US" sz="1400" dirty="0">
                <a:hlinkClick r:id="rId3"/>
              </a:rPr>
              <a:t> 2008;30:425</a:t>
            </a:r>
            <a:r>
              <a:rPr lang="en-US" sz="1400" dirty="0"/>
              <a:t>) </a:t>
            </a:r>
          </a:p>
          <a:p>
            <a:pPr lvl="1"/>
            <a:r>
              <a:rPr lang="en-US" dirty="0"/>
              <a:t>Peak incidence in second decade of life </a:t>
            </a:r>
          </a:p>
          <a:p>
            <a:pPr lvl="1"/>
            <a:r>
              <a:rPr lang="en-US" dirty="0"/>
              <a:t>Nearly 80% patients &lt; 20 years of age </a:t>
            </a:r>
          </a:p>
          <a:p>
            <a:pPr lvl="1"/>
            <a:r>
              <a:rPr lang="en-US" dirty="0"/>
              <a:t>Uncommon in patients younger than 5 years and older than 30 years </a:t>
            </a:r>
          </a:p>
          <a:p>
            <a:pPr lvl="1"/>
            <a:r>
              <a:rPr lang="en-US" dirty="0"/>
              <a:t>Predominantly Caucasians, rare in African Americans, Asians and Native Americans </a:t>
            </a:r>
            <a:r>
              <a:rPr lang="en-US" sz="1400" dirty="0"/>
              <a:t>(</a:t>
            </a:r>
            <a:r>
              <a:rPr lang="en-US" sz="1400" dirty="0">
                <a:hlinkClick r:id="rId4"/>
              </a:rPr>
              <a:t>Cancer </a:t>
            </a:r>
            <a:r>
              <a:rPr lang="en-US" sz="1400" dirty="0" err="1">
                <a:hlinkClick r:id="rId4"/>
              </a:rPr>
              <a:t>Epidemiol</a:t>
            </a:r>
            <a:r>
              <a:rPr lang="en-US" sz="1400" dirty="0">
                <a:hlinkClick r:id="rId4"/>
              </a:rPr>
              <a:t> Biomarkers </a:t>
            </a:r>
            <a:r>
              <a:rPr lang="en-US" sz="1400" dirty="0" err="1">
                <a:hlinkClick r:id="rId4"/>
              </a:rPr>
              <a:t>Prev</a:t>
            </a:r>
            <a:r>
              <a:rPr lang="en-US" sz="1400" dirty="0">
                <a:hlinkClick r:id="rId4"/>
              </a:rPr>
              <a:t> 2011;20:449</a:t>
            </a:r>
            <a:r>
              <a:rPr lang="en-US" sz="1400" dirty="0"/>
              <a:t>) </a:t>
            </a:r>
          </a:p>
          <a:p>
            <a:pPr lvl="1"/>
            <a:r>
              <a:rPr lang="en-US" dirty="0"/>
              <a:t>Overall incidence is 3 cases per million per year in United States population </a:t>
            </a:r>
            <a:r>
              <a:rPr lang="en-US" sz="1400" dirty="0"/>
              <a:t>(</a:t>
            </a:r>
            <a:r>
              <a:rPr lang="en-US" sz="1400" dirty="0">
                <a:hlinkClick r:id="rId3"/>
              </a:rPr>
              <a:t>J </a:t>
            </a:r>
            <a:r>
              <a:rPr lang="en-US" sz="1400" dirty="0" err="1">
                <a:hlinkClick r:id="rId3"/>
              </a:rPr>
              <a:t>Pediatr</a:t>
            </a:r>
            <a:r>
              <a:rPr lang="en-US" sz="1400" dirty="0">
                <a:hlinkClick r:id="rId3"/>
              </a:rPr>
              <a:t> </a:t>
            </a:r>
            <a:r>
              <a:rPr lang="en-US" sz="1400" dirty="0" err="1">
                <a:hlinkClick r:id="rId3"/>
              </a:rPr>
              <a:t>Hematol</a:t>
            </a:r>
            <a:r>
              <a:rPr lang="en-US" sz="1400" dirty="0">
                <a:hlinkClick r:id="rId3"/>
              </a:rPr>
              <a:t> </a:t>
            </a:r>
            <a:r>
              <a:rPr lang="en-US" sz="1400" dirty="0" err="1">
                <a:hlinkClick r:id="rId3"/>
              </a:rPr>
              <a:t>Oncol</a:t>
            </a:r>
            <a:r>
              <a:rPr lang="en-US" sz="1400" dirty="0">
                <a:hlinkClick r:id="rId3"/>
              </a:rPr>
              <a:t> 2008;30:425</a:t>
            </a:r>
            <a:r>
              <a:rPr lang="en-US" sz="1400" dirty="0"/>
              <a:t>) </a:t>
            </a:r>
          </a:p>
          <a:p>
            <a:endParaRPr lang="en-US" b="1" dirty="0" smtClean="0"/>
          </a:p>
        </p:txBody>
      </p:sp>
    </p:spTree>
    <p:extLst>
      <p:ext uri="{BB962C8B-B14F-4D97-AF65-F5344CB8AC3E}">
        <p14:creationId xmlns:p14="http://schemas.microsoft.com/office/powerpoint/2010/main" val="415676960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6" name="Content Placeholder 5"/>
          <p:cNvSpPr>
            <a:spLocks noGrp="1"/>
          </p:cNvSpPr>
          <p:nvPr>
            <p:ph idx="1"/>
          </p:nvPr>
        </p:nvSpPr>
        <p:spPr/>
        <p:txBody>
          <a:bodyPr>
            <a:normAutofit fontScale="92500" lnSpcReduction="10000"/>
          </a:bodyPr>
          <a:lstStyle/>
          <a:p>
            <a:r>
              <a:rPr lang="en-US" b="1" dirty="0" smtClean="0"/>
              <a:t>Sites</a:t>
            </a:r>
            <a:endParaRPr lang="en-US" b="1" dirty="0"/>
          </a:p>
          <a:p>
            <a:pPr lvl="1"/>
            <a:r>
              <a:rPr lang="en-US" dirty="0" err="1"/>
              <a:t>Diaphyseal</a:t>
            </a:r>
            <a:r>
              <a:rPr lang="en-US" dirty="0"/>
              <a:t> or </a:t>
            </a:r>
            <a:r>
              <a:rPr lang="en-US" dirty="0" err="1"/>
              <a:t>metaphyseal</a:t>
            </a:r>
            <a:r>
              <a:rPr lang="en-US" dirty="0"/>
              <a:t> - </a:t>
            </a:r>
            <a:r>
              <a:rPr lang="en-US" dirty="0" err="1"/>
              <a:t>diaphyseal</a:t>
            </a:r>
            <a:r>
              <a:rPr lang="en-US" dirty="0"/>
              <a:t> region of long bones (lower &gt; upper extremity) </a:t>
            </a:r>
          </a:p>
          <a:p>
            <a:pPr lvl="1"/>
            <a:r>
              <a:rPr lang="en-US" dirty="0"/>
              <a:t>Pelvic bones and ribs common </a:t>
            </a:r>
          </a:p>
          <a:p>
            <a:pPr lvl="1"/>
            <a:r>
              <a:rPr lang="en-US" dirty="0"/>
              <a:t>Bone &gt; soft tissue, approximately 12% </a:t>
            </a:r>
            <a:r>
              <a:rPr lang="en-US" dirty="0" err="1"/>
              <a:t>extraskeletal</a:t>
            </a:r>
            <a:r>
              <a:rPr lang="en-US" dirty="0"/>
              <a:t> </a:t>
            </a:r>
            <a:r>
              <a:rPr lang="en-US" sz="1500" dirty="0"/>
              <a:t>(</a:t>
            </a:r>
            <a:r>
              <a:rPr lang="en-US" sz="1500" dirty="0">
                <a:hlinkClick r:id="rId2"/>
              </a:rPr>
              <a:t>Nat Rev Dis Primers 2018;4:5</a:t>
            </a:r>
            <a:r>
              <a:rPr lang="en-US" sz="1500" dirty="0"/>
              <a:t>) </a:t>
            </a:r>
            <a:endParaRPr lang="en-US" sz="1500" dirty="0" smtClean="0"/>
          </a:p>
          <a:p>
            <a:pPr lvl="1"/>
            <a:endParaRPr lang="en-US" dirty="0"/>
          </a:p>
          <a:p>
            <a:r>
              <a:rPr lang="en-US" b="1" dirty="0"/>
              <a:t>Clinical features</a:t>
            </a:r>
          </a:p>
          <a:p>
            <a:pPr lvl="1"/>
            <a:r>
              <a:rPr lang="en-US" dirty="0"/>
              <a:t>Localized pain and swelling </a:t>
            </a:r>
            <a:r>
              <a:rPr lang="en-US" sz="1500" dirty="0"/>
              <a:t>(</a:t>
            </a:r>
            <a:r>
              <a:rPr lang="en-US" sz="1500" dirty="0">
                <a:hlinkClick r:id="rId3"/>
              </a:rPr>
              <a:t>J Bone Joint </a:t>
            </a:r>
            <a:r>
              <a:rPr lang="en-US" sz="1500" dirty="0" err="1">
                <a:hlinkClick r:id="rId3"/>
              </a:rPr>
              <a:t>Surg</a:t>
            </a:r>
            <a:r>
              <a:rPr lang="en-US" sz="1500" dirty="0">
                <a:hlinkClick r:id="rId3"/>
              </a:rPr>
              <a:t> Am 2000;82:667</a:t>
            </a:r>
            <a:r>
              <a:rPr lang="en-US" sz="1500" dirty="0"/>
              <a:t>) </a:t>
            </a:r>
          </a:p>
          <a:p>
            <a:pPr lvl="1"/>
            <a:r>
              <a:rPr lang="en-US" dirty="0"/>
              <a:t>Painful enlarging mass </a:t>
            </a:r>
          </a:p>
          <a:p>
            <a:pPr lvl="1"/>
            <a:r>
              <a:rPr lang="en-US" dirty="0"/>
              <a:t>Associated pathologic fracture sometimes present </a:t>
            </a:r>
          </a:p>
          <a:p>
            <a:pPr lvl="1"/>
            <a:r>
              <a:rPr lang="en-US" dirty="0"/>
              <a:t>Systemic findings (fever, weight loss, anemia, leukocytosis and increased sedimentation rate) can occur </a:t>
            </a:r>
          </a:p>
          <a:p>
            <a:pPr lvl="1"/>
            <a:endParaRPr lang="en-US" dirty="0"/>
          </a:p>
        </p:txBody>
      </p:sp>
    </p:spTree>
    <p:extLst>
      <p:ext uri="{BB962C8B-B14F-4D97-AF65-F5344CB8AC3E}">
        <p14:creationId xmlns:p14="http://schemas.microsoft.com/office/powerpoint/2010/main" val="352201209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2" name="Content Placeholder 1"/>
          <p:cNvSpPr>
            <a:spLocks noGrp="1"/>
          </p:cNvSpPr>
          <p:nvPr>
            <p:ph sz="half" idx="1"/>
          </p:nvPr>
        </p:nvSpPr>
        <p:spPr/>
        <p:txBody>
          <a:bodyPr>
            <a:normAutofit lnSpcReduction="10000"/>
          </a:bodyPr>
          <a:lstStyle/>
          <a:p>
            <a:r>
              <a:rPr lang="en-US" b="1" dirty="0"/>
              <a:t>Gross description</a:t>
            </a:r>
          </a:p>
          <a:p>
            <a:r>
              <a:rPr lang="en-US" dirty="0"/>
              <a:t>Gray-tan mass with infiltrative borders </a:t>
            </a:r>
            <a:r>
              <a:rPr lang="en-US" sz="1500" dirty="0"/>
              <a:t>(</a:t>
            </a:r>
            <a:r>
              <a:rPr lang="en-US" sz="1500" dirty="0" err="1">
                <a:hlinkClick r:id="rId2"/>
              </a:rPr>
              <a:t>Semin</a:t>
            </a:r>
            <a:r>
              <a:rPr lang="en-US" sz="1500" dirty="0">
                <a:hlinkClick r:id="rId2"/>
              </a:rPr>
              <a:t> </a:t>
            </a:r>
            <a:r>
              <a:rPr lang="en-US" sz="1500" dirty="0" err="1">
                <a:hlinkClick r:id="rId2"/>
              </a:rPr>
              <a:t>Diagn</a:t>
            </a:r>
            <a:r>
              <a:rPr lang="en-US" sz="1500" dirty="0">
                <a:hlinkClick r:id="rId2"/>
              </a:rPr>
              <a:t> </a:t>
            </a:r>
            <a:r>
              <a:rPr lang="en-US" sz="1500" dirty="0" err="1">
                <a:hlinkClick r:id="rId2"/>
              </a:rPr>
              <a:t>Pathol</a:t>
            </a:r>
            <a:r>
              <a:rPr lang="en-US" sz="1500" dirty="0">
                <a:hlinkClick r:id="rId2"/>
              </a:rPr>
              <a:t> 2014;31:39</a:t>
            </a:r>
            <a:r>
              <a:rPr lang="en-US" sz="1500" dirty="0"/>
              <a:t>) </a:t>
            </a:r>
          </a:p>
          <a:p>
            <a:r>
              <a:rPr lang="en-US" dirty="0"/>
              <a:t>Intramedullary mass with soft tissue involvement </a:t>
            </a:r>
          </a:p>
          <a:p>
            <a:r>
              <a:rPr lang="en-US" dirty="0"/>
              <a:t>Areas of hemorrhage and necrosis frequent </a:t>
            </a:r>
          </a:p>
          <a:p>
            <a:r>
              <a:rPr lang="en-US" dirty="0"/>
              <a:t>Assess chemotherapy induced necrosis (≥ 90% good) with mapping </a:t>
            </a:r>
          </a:p>
        </p:txBody>
      </p:sp>
      <p:pic>
        <p:nvPicPr>
          <p:cNvPr id="4" name="Content Placeholder 3"/>
          <p:cNvPicPr>
            <a:picLocks noGrp="1" noChangeAspect="1"/>
          </p:cNvPicPr>
          <p:nvPr>
            <p:ph sz="half" idx="2"/>
          </p:nvPr>
        </p:nvPicPr>
        <p:blipFill>
          <a:blip r:embed="rId3"/>
          <a:stretch>
            <a:fillRect/>
          </a:stretch>
        </p:blipFill>
        <p:spPr>
          <a:xfrm>
            <a:off x="7264131" y="365125"/>
            <a:ext cx="2940036" cy="5577840"/>
          </a:xfrm>
          <a:prstGeom prst="rect">
            <a:avLst/>
          </a:prstGeom>
        </p:spPr>
      </p:pic>
    </p:spTree>
    <p:extLst>
      <p:ext uri="{BB962C8B-B14F-4D97-AF65-F5344CB8AC3E}">
        <p14:creationId xmlns:p14="http://schemas.microsoft.com/office/powerpoint/2010/main" val="24171470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2" name="Content Placeholder 1"/>
          <p:cNvSpPr>
            <a:spLocks noGrp="1"/>
          </p:cNvSpPr>
          <p:nvPr>
            <p:ph sz="half" idx="1"/>
          </p:nvPr>
        </p:nvSpPr>
        <p:spPr/>
        <p:txBody>
          <a:bodyPr>
            <a:normAutofit fontScale="85000" lnSpcReduction="20000"/>
          </a:bodyPr>
          <a:lstStyle/>
          <a:p>
            <a:r>
              <a:rPr lang="en-US" b="1" dirty="0"/>
              <a:t>Microscopic (histologic) description</a:t>
            </a:r>
          </a:p>
          <a:p>
            <a:r>
              <a:rPr lang="en-US" dirty="0"/>
              <a:t>Classical Ewing sarcoma </a:t>
            </a:r>
            <a:r>
              <a:rPr lang="en-US" sz="1600" dirty="0"/>
              <a:t>(</a:t>
            </a:r>
            <a:r>
              <a:rPr lang="en-US" sz="1600" dirty="0" err="1">
                <a:hlinkClick r:id="rId2"/>
              </a:rPr>
              <a:t>Virchows</a:t>
            </a:r>
            <a:r>
              <a:rPr lang="en-US" sz="1600" dirty="0">
                <a:hlinkClick r:id="rId2"/>
              </a:rPr>
              <a:t> Arch 2009;455:397</a:t>
            </a:r>
            <a:r>
              <a:rPr lang="en-US" sz="1600" dirty="0"/>
              <a:t>) </a:t>
            </a:r>
          </a:p>
          <a:p>
            <a:pPr lvl="1"/>
            <a:r>
              <a:rPr lang="en-US" dirty="0"/>
              <a:t>Uniform small round cells </a:t>
            </a:r>
          </a:p>
          <a:p>
            <a:pPr lvl="1"/>
            <a:r>
              <a:rPr lang="en-US" dirty="0"/>
              <a:t>Tumor cells 1 - 2x size of lymphocytes </a:t>
            </a:r>
          </a:p>
          <a:p>
            <a:pPr lvl="1"/>
            <a:r>
              <a:rPr lang="en-US" dirty="0"/>
              <a:t>Round nuclei </a:t>
            </a:r>
          </a:p>
          <a:p>
            <a:pPr lvl="1"/>
            <a:r>
              <a:rPr lang="en-US" dirty="0"/>
              <a:t>Finely stippled chromatin </a:t>
            </a:r>
          </a:p>
          <a:p>
            <a:pPr lvl="1"/>
            <a:r>
              <a:rPr lang="en-US" dirty="0"/>
              <a:t>Inconspicuous nucleoli </a:t>
            </a:r>
          </a:p>
          <a:p>
            <a:pPr lvl="1"/>
            <a:r>
              <a:rPr lang="en-US" dirty="0"/>
              <a:t>Scant clear to </a:t>
            </a:r>
            <a:r>
              <a:rPr lang="en-US" dirty="0" err="1"/>
              <a:t>eosinophilic</a:t>
            </a:r>
            <a:r>
              <a:rPr lang="en-US" dirty="0"/>
              <a:t> cytoplasm </a:t>
            </a:r>
          </a:p>
          <a:p>
            <a:pPr lvl="1"/>
            <a:r>
              <a:rPr lang="en-US" dirty="0"/>
              <a:t>Indistinct cytoplasmic membranes </a:t>
            </a:r>
          </a:p>
          <a:p>
            <a:pPr lvl="1"/>
            <a:r>
              <a:rPr lang="en-US" dirty="0"/>
              <a:t>Sheet-like growth pattern </a:t>
            </a:r>
          </a:p>
          <a:p>
            <a:pPr lvl="1"/>
            <a:r>
              <a:rPr lang="en-US" dirty="0"/>
              <a:t>Islands separated by dense fibrous tissue </a:t>
            </a:r>
          </a:p>
          <a:p>
            <a:pPr lvl="1"/>
            <a:r>
              <a:rPr lang="en-US" dirty="0"/>
              <a:t>Subset with </a:t>
            </a:r>
            <a:r>
              <a:rPr lang="en-US" dirty="0" err="1"/>
              <a:t>neuroectodermal</a:t>
            </a:r>
            <a:r>
              <a:rPr lang="en-US" dirty="0"/>
              <a:t> differentiation (Homer-Wright </a:t>
            </a:r>
            <a:r>
              <a:rPr lang="en-US" dirty="0" err="1"/>
              <a:t>pseudorosettes</a:t>
            </a:r>
            <a:r>
              <a:rPr lang="en-US" dirty="0"/>
              <a:t>) </a:t>
            </a:r>
          </a:p>
          <a:p>
            <a:endParaRPr lang="en-US" dirty="0"/>
          </a:p>
        </p:txBody>
      </p:sp>
      <p:pic>
        <p:nvPicPr>
          <p:cNvPr id="4" name="Content Placeholder 3"/>
          <p:cNvPicPr>
            <a:picLocks noGrp="1" noChangeAspect="1"/>
          </p:cNvPicPr>
          <p:nvPr>
            <p:ph sz="half" idx="2"/>
          </p:nvPr>
        </p:nvPicPr>
        <p:blipFill>
          <a:blip r:embed="rId3"/>
          <a:stretch>
            <a:fillRect/>
          </a:stretch>
        </p:blipFill>
        <p:spPr>
          <a:xfrm>
            <a:off x="6019800" y="2081054"/>
            <a:ext cx="5872900" cy="3840480"/>
          </a:xfrm>
          <a:prstGeom prst="rect">
            <a:avLst/>
          </a:prstGeom>
        </p:spPr>
      </p:pic>
    </p:spTree>
    <p:extLst>
      <p:ext uri="{BB962C8B-B14F-4D97-AF65-F5344CB8AC3E}">
        <p14:creationId xmlns:p14="http://schemas.microsoft.com/office/powerpoint/2010/main" val="347063233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2" name="Content Placeholder 1"/>
          <p:cNvSpPr>
            <a:spLocks noGrp="1"/>
          </p:cNvSpPr>
          <p:nvPr>
            <p:ph sz="half" idx="1"/>
          </p:nvPr>
        </p:nvSpPr>
        <p:spPr>
          <a:xfrm>
            <a:off x="389744" y="1825625"/>
            <a:ext cx="5630056" cy="4351338"/>
          </a:xfrm>
        </p:spPr>
        <p:txBody>
          <a:bodyPr>
            <a:noAutofit/>
          </a:bodyPr>
          <a:lstStyle/>
          <a:p>
            <a:r>
              <a:rPr lang="en-US" sz="2000" b="1" dirty="0"/>
              <a:t>Positive stains</a:t>
            </a:r>
          </a:p>
          <a:p>
            <a:r>
              <a:rPr lang="en-US" sz="1800" dirty="0">
                <a:hlinkClick r:id="rId2"/>
              </a:rPr>
              <a:t>CD99</a:t>
            </a:r>
            <a:r>
              <a:rPr lang="en-US" sz="1800" dirty="0"/>
              <a:t> (strong, diffuse membranous expression in ~90 - 95%) </a:t>
            </a:r>
            <a:r>
              <a:rPr lang="en-US" sz="1400" dirty="0"/>
              <a:t>(</a:t>
            </a:r>
            <a:r>
              <a:rPr lang="en-US" sz="1400" dirty="0">
                <a:hlinkClick r:id="rId3"/>
              </a:rPr>
              <a:t>Am J </a:t>
            </a:r>
            <a:r>
              <a:rPr lang="en-US" sz="1400" dirty="0" err="1">
                <a:hlinkClick r:id="rId3"/>
              </a:rPr>
              <a:t>Surg</a:t>
            </a:r>
            <a:r>
              <a:rPr lang="en-US" sz="1400" dirty="0">
                <a:hlinkClick r:id="rId3"/>
              </a:rPr>
              <a:t> </a:t>
            </a:r>
            <a:r>
              <a:rPr lang="en-US" sz="1400" dirty="0" err="1">
                <a:hlinkClick r:id="rId3"/>
              </a:rPr>
              <a:t>Pathol</a:t>
            </a:r>
            <a:r>
              <a:rPr lang="en-US" sz="1400" dirty="0">
                <a:hlinkClick r:id="rId3"/>
              </a:rPr>
              <a:t> 2005;29:1025</a:t>
            </a:r>
            <a:r>
              <a:rPr lang="en-US" sz="1400" dirty="0"/>
              <a:t>) </a:t>
            </a:r>
            <a:endParaRPr lang="en-US" sz="1800" dirty="0"/>
          </a:p>
          <a:p>
            <a:r>
              <a:rPr lang="en-US" sz="1800" dirty="0">
                <a:hlinkClick r:id="rId4"/>
              </a:rPr>
              <a:t>NKX2.2</a:t>
            </a:r>
            <a:r>
              <a:rPr lang="en-US" sz="1800" dirty="0"/>
              <a:t> (high specificity) </a:t>
            </a:r>
            <a:r>
              <a:rPr lang="en-US" sz="1400" dirty="0"/>
              <a:t>(</a:t>
            </a:r>
            <a:r>
              <a:rPr lang="en-US" sz="1400" dirty="0">
                <a:hlinkClick r:id="rId5"/>
              </a:rPr>
              <a:t>Am J </a:t>
            </a:r>
            <a:r>
              <a:rPr lang="en-US" sz="1400" dirty="0" err="1">
                <a:hlinkClick r:id="rId5"/>
              </a:rPr>
              <a:t>Surg</a:t>
            </a:r>
            <a:r>
              <a:rPr lang="en-US" sz="1400" dirty="0">
                <a:hlinkClick r:id="rId5"/>
              </a:rPr>
              <a:t> </a:t>
            </a:r>
            <a:r>
              <a:rPr lang="en-US" sz="1400" dirty="0" err="1">
                <a:hlinkClick r:id="rId5"/>
              </a:rPr>
              <a:t>Pathol</a:t>
            </a:r>
            <a:r>
              <a:rPr lang="en-US" sz="1400" dirty="0">
                <a:hlinkClick r:id="rId5"/>
              </a:rPr>
              <a:t> 2012;36:993</a:t>
            </a:r>
            <a:r>
              <a:rPr lang="en-US" sz="1400" dirty="0"/>
              <a:t>) </a:t>
            </a:r>
          </a:p>
          <a:p>
            <a:r>
              <a:rPr lang="en-US" sz="1800" dirty="0" err="1">
                <a:hlinkClick r:id="rId6"/>
              </a:rPr>
              <a:t>Vimentin</a:t>
            </a:r>
            <a:r>
              <a:rPr lang="en-US" sz="1800" dirty="0"/>
              <a:t> (80 - 90%) </a:t>
            </a:r>
          </a:p>
          <a:p>
            <a:r>
              <a:rPr lang="en-US" sz="1800" dirty="0">
                <a:hlinkClick r:id="rId7"/>
              </a:rPr>
              <a:t>FLI1</a:t>
            </a:r>
            <a:r>
              <a:rPr lang="en-US" sz="1800" dirty="0"/>
              <a:t> (nuclear staining with </a:t>
            </a:r>
            <a:r>
              <a:rPr lang="en-US" sz="1800" i="1" dirty="0"/>
              <a:t>EWSR1-FLI1</a:t>
            </a:r>
            <a:r>
              <a:rPr lang="en-US" sz="1800" dirty="0"/>
              <a:t> fusion, ~90%) </a:t>
            </a:r>
            <a:r>
              <a:rPr lang="en-US" sz="1400" dirty="0"/>
              <a:t>(</a:t>
            </a:r>
            <a:r>
              <a:rPr lang="en-US" sz="1400" dirty="0">
                <a:hlinkClick r:id="rId8"/>
              </a:rPr>
              <a:t>Am J </a:t>
            </a:r>
            <a:r>
              <a:rPr lang="en-US" sz="1400" dirty="0" err="1">
                <a:hlinkClick r:id="rId8"/>
              </a:rPr>
              <a:t>Surg</a:t>
            </a:r>
            <a:r>
              <a:rPr lang="en-US" sz="1400" dirty="0">
                <a:hlinkClick r:id="rId8"/>
              </a:rPr>
              <a:t> </a:t>
            </a:r>
            <a:r>
              <a:rPr lang="en-US" sz="1400" dirty="0" err="1">
                <a:hlinkClick r:id="rId8"/>
              </a:rPr>
              <a:t>Pathol</a:t>
            </a:r>
            <a:r>
              <a:rPr lang="en-US" sz="1400" dirty="0">
                <a:hlinkClick r:id="rId8"/>
              </a:rPr>
              <a:t> 2000;24:1657</a:t>
            </a:r>
            <a:r>
              <a:rPr lang="en-US" sz="1400" dirty="0"/>
              <a:t>, </a:t>
            </a:r>
            <a:r>
              <a:rPr lang="en-US" sz="1400" dirty="0" err="1">
                <a:hlinkClick r:id="rId9"/>
              </a:rPr>
              <a:t>Appl</a:t>
            </a:r>
            <a:r>
              <a:rPr lang="en-US" sz="1400" dirty="0">
                <a:hlinkClick r:id="rId9"/>
              </a:rPr>
              <a:t> </a:t>
            </a:r>
            <a:r>
              <a:rPr lang="en-US" sz="1400" dirty="0" err="1">
                <a:hlinkClick r:id="rId9"/>
              </a:rPr>
              <a:t>Immunohistochem</a:t>
            </a:r>
            <a:r>
              <a:rPr lang="en-US" sz="1400" dirty="0">
                <a:hlinkClick r:id="rId9"/>
              </a:rPr>
              <a:t> </a:t>
            </a:r>
            <a:r>
              <a:rPr lang="en-US" sz="1400" dirty="0" err="1">
                <a:hlinkClick r:id="rId9"/>
              </a:rPr>
              <a:t>Mol</a:t>
            </a:r>
            <a:r>
              <a:rPr lang="en-US" sz="1400" dirty="0">
                <a:hlinkClick r:id="rId9"/>
              </a:rPr>
              <a:t> </a:t>
            </a:r>
            <a:r>
              <a:rPr lang="en-US" sz="1400" dirty="0" err="1">
                <a:hlinkClick r:id="rId9"/>
              </a:rPr>
              <a:t>Morphol</a:t>
            </a:r>
            <a:r>
              <a:rPr lang="en-US" sz="1400" dirty="0">
                <a:hlinkClick r:id="rId9"/>
              </a:rPr>
              <a:t> 2001;9:255</a:t>
            </a:r>
            <a:r>
              <a:rPr lang="en-US" sz="1400" dirty="0"/>
              <a:t>) </a:t>
            </a:r>
          </a:p>
          <a:p>
            <a:r>
              <a:rPr lang="en-US" sz="1800" dirty="0">
                <a:hlinkClick r:id="rId10"/>
              </a:rPr>
              <a:t>ERG</a:t>
            </a:r>
            <a:r>
              <a:rPr lang="en-US" sz="1800" dirty="0"/>
              <a:t> (nuclear staining with </a:t>
            </a:r>
            <a:r>
              <a:rPr lang="en-US" sz="1800" i="1" dirty="0"/>
              <a:t>EWSR1-ERG</a:t>
            </a:r>
            <a:r>
              <a:rPr lang="en-US" sz="1800" dirty="0"/>
              <a:t> fusion) </a:t>
            </a:r>
            <a:r>
              <a:rPr lang="en-US" sz="1400" dirty="0"/>
              <a:t>(</a:t>
            </a:r>
            <a:r>
              <a:rPr lang="en-US" sz="1400" dirty="0">
                <a:hlinkClick r:id="rId11"/>
              </a:rPr>
              <a:t>Mod </a:t>
            </a:r>
            <a:r>
              <a:rPr lang="en-US" sz="1400" dirty="0" err="1">
                <a:hlinkClick r:id="rId11"/>
              </a:rPr>
              <a:t>Pathol</a:t>
            </a:r>
            <a:r>
              <a:rPr lang="en-US" sz="1400" dirty="0">
                <a:hlinkClick r:id="rId11"/>
              </a:rPr>
              <a:t> 2012;25:1378</a:t>
            </a:r>
            <a:r>
              <a:rPr lang="en-US" sz="1400" dirty="0"/>
              <a:t>) </a:t>
            </a:r>
          </a:p>
          <a:p>
            <a:r>
              <a:rPr lang="en-US" sz="1800" dirty="0">
                <a:hlinkClick r:id="rId12"/>
              </a:rPr>
              <a:t>Cytokeratin</a:t>
            </a:r>
            <a:r>
              <a:rPr lang="en-US" sz="1800" dirty="0"/>
              <a:t> (diffuse in </a:t>
            </a:r>
            <a:r>
              <a:rPr lang="en-US" sz="1800" dirty="0" err="1"/>
              <a:t>adamantinoma</a:t>
            </a:r>
            <a:r>
              <a:rPr lang="en-US" sz="1800" dirty="0"/>
              <a:t>-like variant) </a:t>
            </a:r>
          </a:p>
          <a:p>
            <a:r>
              <a:rPr lang="en-US" sz="1800" dirty="0">
                <a:hlinkClick r:id="rId13"/>
              </a:rPr>
              <a:t>p63</a:t>
            </a:r>
            <a:r>
              <a:rPr lang="en-US" sz="1800" dirty="0"/>
              <a:t> or </a:t>
            </a:r>
            <a:r>
              <a:rPr lang="en-US" sz="1800" dirty="0">
                <a:hlinkClick r:id="rId14"/>
              </a:rPr>
              <a:t>p40</a:t>
            </a:r>
            <a:r>
              <a:rPr lang="en-US" sz="1800" dirty="0"/>
              <a:t> (diffuse in </a:t>
            </a:r>
            <a:r>
              <a:rPr lang="en-US" sz="1800" dirty="0" err="1"/>
              <a:t>adamantinoma</a:t>
            </a:r>
            <a:r>
              <a:rPr lang="en-US" sz="1800" dirty="0"/>
              <a:t>-like variant) </a:t>
            </a:r>
          </a:p>
          <a:p>
            <a:r>
              <a:rPr lang="en-US" sz="1800" dirty="0" err="1">
                <a:hlinkClick r:id="rId15"/>
              </a:rPr>
              <a:t>Perioidic</a:t>
            </a:r>
            <a:r>
              <a:rPr lang="en-US" sz="1800" dirty="0">
                <a:hlinkClick r:id="rId15"/>
              </a:rPr>
              <a:t> acid-Schiff (PAS)</a:t>
            </a:r>
            <a:r>
              <a:rPr lang="en-US" sz="1800" dirty="0"/>
              <a:t> stain (highlights cytoplasmic glycogen, diastase sensitive) </a:t>
            </a:r>
          </a:p>
          <a:p>
            <a:r>
              <a:rPr lang="en-US" sz="1800" dirty="0">
                <a:hlinkClick r:id="rId16"/>
              </a:rPr>
              <a:t>NSE</a:t>
            </a:r>
            <a:r>
              <a:rPr lang="en-US" sz="1800" dirty="0"/>
              <a:t> (~50%) </a:t>
            </a:r>
          </a:p>
        </p:txBody>
      </p:sp>
      <p:sp>
        <p:nvSpPr>
          <p:cNvPr id="3" name="Content Placeholder 2"/>
          <p:cNvSpPr>
            <a:spLocks noGrp="1"/>
          </p:cNvSpPr>
          <p:nvPr>
            <p:ph sz="half" idx="2"/>
          </p:nvPr>
        </p:nvSpPr>
        <p:spPr>
          <a:xfrm>
            <a:off x="6172200" y="14997"/>
            <a:ext cx="5181600" cy="4363153"/>
          </a:xfrm>
        </p:spPr>
        <p:txBody>
          <a:bodyPr>
            <a:normAutofit fontScale="25000" lnSpcReduction="20000"/>
          </a:bodyPr>
          <a:lstStyle/>
          <a:p>
            <a:r>
              <a:rPr lang="en-US" sz="8000" b="1" dirty="0" smtClean="0"/>
              <a:t>Negative </a:t>
            </a:r>
            <a:r>
              <a:rPr lang="en-US" sz="8000" b="1" dirty="0"/>
              <a:t>stains</a:t>
            </a:r>
          </a:p>
          <a:p>
            <a:r>
              <a:rPr lang="en-US" sz="8000" dirty="0">
                <a:hlinkClick r:id="rId17"/>
              </a:rPr>
              <a:t>LCA / CD45</a:t>
            </a:r>
            <a:r>
              <a:rPr lang="en-US" sz="8000" dirty="0"/>
              <a:t> </a:t>
            </a:r>
          </a:p>
          <a:p>
            <a:r>
              <a:rPr lang="en-US" sz="8000" dirty="0" err="1">
                <a:hlinkClick r:id="rId18"/>
              </a:rPr>
              <a:t>Desmin</a:t>
            </a:r>
            <a:r>
              <a:rPr lang="en-US" sz="8000" dirty="0"/>
              <a:t> </a:t>
            </a:r>
          </a:p>
          <a:p>
            <a:r>
              <a:rPr lang="en-US" sz="8000" dirty="0" err="1">
                <a:hlinkClick r:id="rId19"/>
              </a:rPr>
              <a:t>Myogenin</a:t>
            </a:r>
            <a:r>
              <a:rPr lang="en-US" sz="8000" dirty="0"/>
              <a:t> </a:t>
            </a:r>
          </a:p>
          <a:p>
            <a:r>
              <a:rPr lang="en-US" sz="8000" dirty="0">
                <a:hlinkClick r:id="rId20"/>
              </a:rPr>
              <a:t>MyoD1</a:t>
            </a:r>
            <a:r>
              <a:rPr lang="en-US" sz="8000" dirty="0"/>
              <a:t> </a:t>
            </a:r>
          </a:p>
          <a:p>
            <a:r>
              <a:rPr lang="en-US" sz="8000" dirty="0">
                <a:hlinkClick r:id="rId21"/>
              </a:rPr>
              <a:t>WT1</a:t>
            </a:r>
            <a:r>
              <a:rPr lang="en-US" sz="8000" dirty="0"/>
              <a:t> </a:t>
            </a:r>
          </a:p>
          <a:p>
            <a:r>
              <a:rPr lang="en-US" sz="8000" dirty="0">
                <a:hlinkClick r:id="rId22"/>
              </a:rPr>
              <a:t>ETV6</a:t>
            </a:r>
            <a:r>
              <a:rPr lang="en-US" sz="8000" dirty="0"/>
              <a:t> </a:t>
            </a:r>
          </a:p>
          <a:p>
            <a:r>
              <a:rPr lang="en-US" sz="8000" b="1" dirty="0"/>
              <a:t>CIC</a:t>
            </a:r>
            <a:r>
              <a:rPr lang="en-US" sz="8000" dirty="0"/>
              <a:t> </a:t>
            </a:r>
          </a:p>
          <a:p>
            <a:r>
              <a:rPr lang="en-US" sz="8000" dirty="0">
                <a:hlinkClick r:id="rId23"/>
              </a:rPr>
              <a:t>BCOR</a:t>
            </a:r>
            <a:r>
              <a:rPr lang="en-US" sz="8000" dirty="0"/>
              <a:t> </a:t>
            </a:r>
          </a:p>
          <a:p>
            <a:r>
              <a:rPr lang="en-US" sz="8000" b="1" dirty="0"/>
              <a:t>CCNB3</a:t>
            </a:r>
            <a:r>
              <a:rPr lang="en-US" sz="8000" dirty="0"/>
              <a:t> </a:t>
            </a:r>
          </a:p>
          <a:p>
            <a:r>
              <a:rPr lang="en-US" sz="8000" dirty="0">
                <a:hlinkClick r:id="rId24"/>
              </a:rPr>
              <a:t>SATB2</a:t>
            </a:r>
            <a:r>
              <a:rPr lang="en-US" sz="8000" dirty="0"/>
              <a:t> </a:t>
            </a:r>
          </a:p>
          <a:p>
            <a:r>
              <a:rPr lang="en-US" sz="8000" dirty="0">
                <a:hlinkClick r:id="rId25"/>
              </a:rPr>
              <a:t>SOX9</a:t>
            </a:r>
            <a:r>
              <a:rPr lang="en-US" sz="8000" dirty="0"/>
              <a:t> </a:t>
            </a:r>
          </a:p>
          <a:p>
            <a:r>
              <a:rPr lang="en-US" sz="8000" dirty="0">
                <a:hlinkClick r:id="rId26"/>
              </a:rPr>
              <a:t>NUT1</a:t>
            </a:r>
            <a:r>
              <a:rPr lang="en-US" sz="8000" dirty="0"/>
              <a:t> </a:t>
            </a:r>
          </a:p>
          <a:p>
            <a:r>
              <a:rPr lang="en-US" sz="8000" dirty="0">
                <a:hlinkClick r:id="rId27"/>
              </a:rPr>
              <a:t>TTF1</a:t>
            </a:r>
            <a:r>
              <a:rPr lang="en-US" sz="8000" dirty="0"/>
              <a:t> </a:t>
            </a:r>
          </a:p>
          <a:p>
            <a:r>
              <a:rPr lang="en-US" sz="8000" dirty="0" err="1">
                <a:hlinkClick r:id="rId28"/>
              </a:rPr>
              <a:t>Chromogranin</a:t>
            </a:r>
            <a:r>
              <a:rPr lang="en-US" sz="8000" dirty="0"/>
              <a:t> </a:t>
            </a:r>
          </a:p>
          <a:p>
            <a:r>
              <a:rPr lang="en-US" sz="8000" dirty="0" err="1">
                <a:hlinkClick r:id="rId29"/>
              </a:rPr>
              <a:t>TdT</a:t>
            </a:r>
            <a:r>
              <a:rPr lang="en-US" sz="8000" dirty="0"/>
              <a:t> </a:t>
            </a:r>
          </a:p>
          <a:p>
            <a:r>
              <a:rPr lang="en-US" sz="8000" dirty="0">
                <a:hlinkClick r:id="rId30"/>
              </a:rPr>
              <a:t>S100</a:t>
            </a:r>
            <a:r>
              <a:rPr lang="en-US" sz="8000" dirty="0"/>
              <a:t> protein (~30%) </a:t>
            </a:r>
          </a:p>
          <a:p>
            <a:r>
              <a:rPr lang="en-US" sz="8000" dirty="0" err="1">
                <a:hlinkClick r:id="rId31"/>
              </a:rPr>
              <a:t>Synaptophysin</a:t>
            </a:r>
            <a:r>
              <a:rPr lang="en-US" sz="8000" dirty="0"/>
              <a:t> (~30 - 40%) </a:t>
            </a:r>
          </a:p>
          <a:p>
            <a:r>
              <a:rPr lang="en-US" sz="8000" dirty="0">
                <a:hlinkClick r:id="rId32"/>
              </a:rPr>
              <a:t>NCAM (CD56)</a:t>
            </a:r>
            <a:r>
              <a:rPr lang="en-US" sz="8000" dirty="0"/>
              <a:t> (~30%) </a:t>
            </a:r>
          </a:p>
          <a:p>
            <a:r>
              <a:rPr lang="en-US" sz="8000" dirty="0">
                <a:hlinkClick r:id="rId12"/>
              </a:rPr>
              <a:t>Cytokeratin</a:t>
            </a:r>
            <a:r>
              <a:rPr lang="en-US" sz="8000" dirty="0"/>
              <a:t> (~25%, classical variant</a:t>
            </a:r>
            <a:r>
              <a:rPr lang="en-US" sz="8000" dirty="0" smtClean="0"/>
              <a:t>)</a:t>
            </a:r>
            <a:endParaRPr lang="en-US" sz="5600" dirty="0"/>
          </a:p>
        </p:txBody>
      </p:sp>
    </p:spTree>
    <p:extLst>
      <p:ext uri="{BB962C8B-B14F-4D97-AF65-F5344CB8AC3E}">
        <p14:creationId xmlns:p14="http://schemas.microsoft.com/office/powerpoint/2010/main" val="189249669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Ewing sarcoma</a:t>
            </a:r>
            <a:endParaRPr lang="en-US" b="1" dirty="0"/>
          </a:p>
        </p:txBody>
      </p:sp>
      <p:sp>
        <p:nvSpPr>
          <p:cNvPr id="6" name="Content Placeholder 5"/>
          <p:cNvSpPr>
            <a:spLocks noGrp="1"/>
          </p:cNvSpPr>
          <p:nvPr>
            <p:ph idx="1"/>
          </p:nvPr>
        </p:nvSpPr>
        <p:spPr/>
        <p:txBody>
          <a:bodyPr/>
          <a:lstStyle/>
          <a:p>
            <a:r>
              <a:rPr lang="en-US" b="1" dirty="0"/>
              <a:t>Molecular / </a:t>
            </a:r>
            <a:r>
              <a:rPr lang="en-US" b="1" dirty="0" err="1"/>
              <a:t>cytogenetics</a:t>
            </a:r>
            <a:r>
              <a:rPr lang="en-US" b="1" dirty="0"/>
              <a:t> description</a:t>
            </a:r>
          </a:p>
          <a:p>
            <a:r>
              <a:rPr lang="en-US" dirty="0"/>
              <a:t>Most common translocation is t(11;22)(q24;q12), resulting in </a:t>
            </a:r>
            <a:r>
              <a:rPr lang="en-US" i="1" dirty="0"/>
              <a:t>EWSR1-FLI1</a:t>
            </a:r>
            <a:r>
              <a:rPr lang="en-US" dirty="0"/>
              <a:t> fusion (~85 - 90%) </a:t>
            </a:r>
            <a:r>
              <a:rPr lang="en-US" sz="1400" dirty="0"/>
              <a:t>(</a:t>
            </a:r>
            <a:r>
              <a:rPr lang="en-US" sz="1400" dirty="0">
                <a:hlinkClick r:id="rId2"/>
              </a:rPr>
              <a:t>Cancer Genet 2011;204:351</a:t>
            </a:r>
            <a:r>
              <a:rPr lang="en-US" sz="1400" dirty="0"/>
              <a:t>) </a:t>
            </a:r>
          </a:p>
          <a:p>
            <a:r>
              <a:rPr lang="en-US" dirty="0"/>
              <a:t>Second most common is t(21;22)(q22;q12), resulting in </a:t>
            </a:r>
            <a:r>
              <a:rPr lang="en-US" i="1" dirty="0"/>
              <a:t>EWSR1-ERG</a:t>
            </a:r>
            <a:r>
              <a:rPr lang="en-US" dirty="0"/>
              <a:t> fusion (~5 - 10%) </a:t>
            </a:r>
            <a:r>
              <a:rPr lang="en-US" sz="1400" dirty="0"/>
              <a:t>(</a:t>
            </a:r>
            <a:r>
              <a:rPr lang="en-US" sz="1400" dirty="0">
                <a:hlinkClick r:id="rId3"/>
              </a:rPr>
              <a:t>Genes Chromosomes Cancer 2016;55:340</a:t>
            </a:r>
            <a:r>
              <a:rPr lang="en-US" sz="1400" dirty="0"/>
              <a:t>) </a:t>
            </a:r>
          </a:p>
          <a:p>
            <a:r>
              <a:rPr lang="en-US" dirty="0"/>
              <a:t>Rare fusions (&lt; 1%) involve </a:t>
            </a:r>
            <a:r>
              <a:rPr lang="en-US" i="1" dirty="0"/>
              <a:t>ETV1</a:t>
            </a:r>
            <a:r>
              <a:rPr lang="en-US" dirty="0"/>
              <a:t> (7p22), </a:t>
            </a:r>
            <a:r>
              <a:rPr lang="en-US" i="1" dirty="0"/>
              <a:t>ETV4</a:t>
            </a:r>
            <a:r>
              <a:rPr lang="en-US" dirty="0"/>
              <a:t> (17q21) and </a:t>
            </a:r>
            <a:r>
              <a:rPr lang="en-US" i="1" dirty="0"/>
              <a:t>FEV</a:t>
            </a:r>
            <a:r>
              <a:rPr lang="en-US" dirty="0"/>
              <a:t> (2q35-36) </a:t>
            </a:r>
            <a:r>
              <a:rPr lang="en-US" sz="1400" dirty="0"/>
              <a:t>(</a:t>
            </a:r>
            <a:r>
              <a:rPr lang="en-US" sz="1400" dirty="0" err="1">
                <a:hlinkClick r:id="rId4"/>
              </a:rPr>
              <a:t>Adv</a:t>
            </a:r>
            <a:r>
              <a:rPr lang="en-US" sz="1400" dirty="0">
                <a:hlinkClick r:id="rId4"/>
              </a:rPr>
              <a:t> </a:t>
            </a:r>
            <a:r>
              <a:rPr lang="en-US" sz="1400" dirty="0" err="1">
                <a:hlinkClick r:id="rId4"/>
              </a:rPr>
              <a:t>Anat</a:t>
            </a:r>
            <a:r>
              <a:rPr lang="en-US" sz="1400" dirty="0">
                <a:hlinkClick r:id="rId4"/>
              </a:rPr>
              <a:t> </a:t>
            </a:r>
            <a:r>
              <a:rPr lang="en-US" sz="1400" dirty="0" err="1">
                <a:hlinkClick r:id="rId4"/>
              </a:rPr>
              <a:t>Pathol</a:t>
            </a:r>
            <a:r>
              <a:rPr lang="en-US" sz="1400" dirty="0">
                <a:hlinkClick r:id="rId4"/>
              </a:rPr>
              <a:t> 2018;25:314</a:t>
            </a:r>
            <a:r>
              <a:rPr lang="en-US" sz="1400" dirty="0"/>
              <a:t>) </a:t>
            </a:r>
          </a:p>
          <a:p>
            <a:r>
              <a:rPr lang="en-US" dirty="0"/>
              <a:t>2 rare translocations of </a:t>
            </a:r>
            <a:r>
              <a:rPr lang="en-US" i="1" dirty="0"/>
              <a:t>ERG</a:t>
            </a:r>
            <a:r>
              <a:rPr lang="en-US" dirty="0"/>
              <a:t> or </a:t>
            </a:r>
            <a:r>
              <a:rPr lang="en-US" i="1" dirty="0"/>
              <a:t>FEV</a:t>
            </a:r>
            <a:r>
              <a:rPr lang="en-US" dirty="0"/>
              <a:t> with </a:t>
            </a:r>
            <a:r>
              <a:rPr lang="en-US" i="1" dirty="0"/>
              <a:t>FUS</a:t>
            </a:r>
            <a:r>
              <a:rPr lang="en-US" dirty="0"/>
              <a:t>: t(16;21)(p11;q22) </a:t>
            </a:r>
            <a:r>
              <a:rPr lang="en-US" i="1" dirty="0"/>
              <a:t>FUS-ERG</a:t>
            </a:r>
            <a:r>
              <a:rPr lang="en-US" dirty="0"/>
              <a:t> and t(2;16)(q35;p11) </a:t>
            </a:r>
            <a:r>
              <a:rPr lang="en-US" i="1" dirty="0"/>
              <a:t>FUS-FEV</a:t>
            </a:r>
            <a:r>
              <a:rPr lang="en-US" dirty="0"/>
              <a:t> </a:t>
            </a:r>
            <a:r>
              <a:rPr lang="en-US" sz="1400" dirty="0"/>
              <a:t>(</a:t>
            </a:r>
            <a:r>
              <a:rPr lang="en-US" sz="1400" dirty="0" err="1">
                <a:hlinkClick r:id="rId4"/>
              </a:rPr>
              <a:t>Adv</a:t>
            </a:r>
            <a:r>
              <a:rPr lang="en-US" sz="1400" dirty="0">
                <a:hlinkClick r:id="rId4"/>
              </a:rPr>
              <a:t> </a:t>
            </a:r>
            <a:r>
              <a:rPr lang="en-US" sz="1400" dirty="0" err="1">
                <a:hlinkClick r:id="rId4"/>
              </a:rPr>
              <a:t>Anat</a:t>
            </a:r>
            <a:r>
              <a:rPr lang="en-US" sz="1400" dirty="0">
                <a:hlinkClick r:id="rId4"/>
              </a:rPr>
              <a:t> </a:t>
            </a:r>
            <a:r>
              <a:rPr lang="en-US" sz="1400" dirty="0" err="1">
                <a:hlinkClick r:id="rId4"/>
              </a:rPr>
              <a:t>Pathol</a:t>
            </a:r>
            <a:r>
              <a:rPr lang="en-US" sz="1400" dirty="0">
                <a:hlinkClick r:id="rId4"/>
              </a:rPr>
              <a:t> 2018;25:314</a:t>
            </a:r>
            <a:r>
              <a:rPr lang="en-US" sz="1400" dirty="0"/>
              <a:t>) </a:t>
            </a:r>
          </a:p>
          <a:p>
            <a:endParaRPr lang="en-US" dirty="0"/>
          </a:p>
        </p:txBody>
      </p:sp>
    </p:spTree>
    <p:extLst>
      <p:ext uri="{BB962C8B-B14F-4D97-AF65-F5344CB8AC3E}">
        <p14:creationId xmlns:p14="http://schemas.microsoft.com/office/powerpoint/2010/main" val="104771049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91744" y="2132856"/>
            <a:ext cx="4861096" cy="4324350"/>
          </a:xfrm>
        </p:spPr>
      </p:pic>
    </p:spTree>
    <p:extLst>
      <p:ext uri="{BB962C8B-B14F-4D97-AF65-F5344CB8AC3E}">
        <p14:creationId xmlns:p14="http://schemas.microsoft.com/office/powerpoint/2010/main" val="41271729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Basal cell carcinoma</a:t>
            </a:r>
          </a:p>
        </p:txBody>
      </p:sp>
      <p:pic>
        <p:nvPicPr>
          <p:cNvPr id="4" name="Content Placeholder 3"/>
          <p:cNvPicPr>
            <a:picLocks noGrp="1" noChangeAspect="1"/>
          </p:cNvPicPr>
          <p:nvPr>
            <p:ph idx="1"/>
          </p:nvPr>
        </p:nvPicPr>
        <p:blipFill>
          <a:blip r:embed="rId2"/>
          <a:stretch>
            <a:fillRect/>
          </a:stretch>
        </p:blipFill>
        <p:spPr>
          <a:xfrm>
            <a:off x="233936" y="1420232"/>
            <a:ext cx="11724127" cy="4754880"/>
          </a:xfrm>
          <a:prstGeom prst="rect">
            <a:avLst/>
          </a:prstGeom>
        </p:spPr>
      </p:pic>
    </p:spTree>
    <p:extLst>
      <p:ext uri="{BB962C8B-B14F-4D97-AF65-F5344CB8AC3E}">
        <p14:creationId xmlns:p14="http://schemas.microsoft.com/office/powerpoint/2010/main" val="2547474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1610</TotalTime>
  <Words>7503</Words>
  <Application>Microsoft Office PowerPoint</Application>
  <PresentationFormat>Widescreen</PresentationFormat>
  <Paragraphs>931</Paragraphs>
  <Slides>88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88</vt:i4>
      </vt:variant>
    </vt:vector>
  </HeadingPairs>
  <TitlesOfParts>
    <vt:vector size="93" baseType="lpstr">
      <vt:lpstr>Arial</vt:lpstr>
      <vt:lpstr>Calibri</vt:lpstr>
      <vt:lpstr>Calibri Light</vt:lpstr>
      <vt:lpstr>Times New Roman</vt:lpstr>
      <vt:lpstr>Office Theme</vt:lpstr>
      <vt:lpstr>INTEGRATED ACADEMIC STUDIES OF MEDICINE  </vt:lpstr>
      <vt:lpstr>Surgical Pathology of Skin Tumors </vt:lpstr>
      <vt:lpstr>Skin nonmelanocytic tumor</vt:lpstr>
      <vt:lpstr>Basal cell carcinoma - Definition / general</vt:lpstr>
      <vt:lpstr>Basal cell carcinoma</vt:lpstr>
      <vt:lpstr>Basal cell carcinoma - Etiology</vt:lpstr>
      <vt:lpstr>Basal cell carcinoma - Clinical features</vt:lpstr>
      <vt:lpstr>Basal cell carcinoma - Prognostic factors </vt:lpstr>
      <vt:lpstr>Basal cell carcinoma</vt:lpstr>
      <vt:lpstr>Basal cell carcinoma - Microscopic (histologic) description </vt:lpstr>
      <vt:lpstr>Basal cell carcinoma</vt:lpstr>
      <vt:lpstr>Basal cell carcinoma</vt:lpstr>
      <vt:lpstr>Squamous cell carcinoma</vt:lpstr>
      <vt:lpstr>Squamous cell carcinoma</vt:lpstr>
      <vt:lpstr>Squamous cell carcinoma</vt:lpstr>
      <vt:lpstr>Squamous cell carcinoma - Prognostic factors </vt:lpstr>
      <vt:lpstr>Squamous cell carcinoma</vt:lpstr>
      <vt:lpstr>Squamous cell carcinoma - Microscopic (histologic) description </vt:lpstr>
      <vt:lpstr>Squamous cell carcinoma</vt:lpstr>
      <vt:lpstr>Squamous cell carcinoma</vt:lpstr>
      <vt:lpstr>Melanoma</vt:lpstr>
      <vt:lpstr>Melanoma - Epidemiology </vt:lpstr>
      <vt:lpstr>Melanoma - Sites </vt:lpstr>
      <vt:lpstr>Melanoma - Pathophysiology </vt:lpstr>
      <vt:lpstr>Melanoma - Etiology </vt:lpstr>
      <vt:lpstr>Melanoma - Clinical features </vt:lpstr>
      <vt:lpstr>Melanoma</vt:lpstr>
      <vt:lpstr>Melanoma - Microscopic (histologic) description </vt:lpstr>
      <vt:lpstr>Melanoma</vt:lpstr>
      <vt:lpstr>Melanoma</vt:lpstr>
      <vt:lpstr>Melanoma</vt:lpstr>
      <vt:lpstr>Melanoma - Molecular / cytogenetics description </vt:lpstr>
      <vt:lpstr>Melanoma</vt:lpstr>
      <vt:lpstr>Surgical Pathology of Tumors of Soft Tissues, Osteoarticular System, Central, Autonomic, Peripheral System and Neuroectodermal Tumors</vt:lpstr>
      <vt:lpstr>Adipocytic tumors</vt:lpstr>
      <vt:lpstr>Liposarcoma</vt:lpstr>
      <vt:lpstr>Liposarcoma</vt:lpstr>
      <vt:lpstr>Liposarcoma - Prognostic factors </vt:lpstr>
      <vt:lpstr>Liposarcoma - Gross description </vt:lpstr>
      <vt:lpstr>Liposarcoma - Microscopic (histologic) description</vt:lpstr>
      <vt:lpstr>Liposarcoma</vt:lpstr>
      <vt:lpstr>Liposarcoma - Molecular / cytogenetics description </vt:lpstr>
      <vt:lpstr>Liposarcoma </vt:lpstr>
      <vt:lpstr>Fibroblastic and myofibroblastic tumors</vt:lpstr>
      <vt:lpstr>Fibrosarcoma - Definition / general </vt:lpstr>
      <vt:lpstr>Fibrosarcoma - Gross description </vt:lpstr>
      <vt:lpstr>Fibrosarcoma - Microscopic (histologic) description </vt:lpstr>
      <vt:lpstr>Fibrosarcoma</vt:lpstr>
      <vt:lpstr>Vascular tumors</vt:lpstr>
      <vt:lpstr>Angiosarcoma</vt:lpstr>
      <vt:lpstr>Angiosarcoma - Sites </vt:lpstr>
      <vt:lpstr>Angiosarcoma - Pathophysiology </vt:lpstr>
      <vt:lpstr>Angiosarcoma - Etiology </vt:lpstr>
      <vt:lpstr>Angiosarcoma - Clinical features </vt:lpstr>
      <vt:lpstr>Angiosarcoma - Gross description </vt:lpstr>
      <vt:lpstr>Angiosarcoma - Microscopic (histologic) description </vt:lpstr>
      <vt:lpstr>Angiosarcoma</vt:lpstr>
      <vt:lpstr>Angiosarcoma</vt:lpstr>
      <vt:lpstr>Smooth muscle tumors</vt:lpstr>
      <vt:lpstr>Skeletal muscle tumors</vt:lpstr>
      <vt:lpstr>Rhabdomyosarcoma - Embryonal rhabdomyosarcoma </vt:lpstr>
      <vt:lpstr>Rhabdomyosarcoma - Embryonal rhabdomyosarcoma </vt:lpstr>
      <vt:lpstr>Rhabdomyosarcoma - Embryonal rhabdomyosarcoma </vt:lpstr>
      <vt:lpstr>PowerPoint Presentation</vt:lpstr>
      <vt:lpstr>Peripheral nerve sheath tumors</vt:lpstr>
      <vt:lpstr>     Malignant peripheral nerve sheath tumor (MPNST)</vt:lpstr>
      <vt:lpstr>     Malignant peripheral nerve sheath tumor (MPNST)</vt:lpstr>
      <vt:lpstr>     Malignant peripheral nerve sheath tumor (MPNST)</vt:lpstr>
      <vt:lpstr>     Malignant peripheral nerve sheath tumor (MPNST)</vt:lpstr>
      <vt:lpstr>     Malignant peripheral nerve sheath tumor (MPNST)</vt:lpstr>
      <vt:lpstr>     Malignant peripheral nerve sheath tumor (MPNST)</vt:lpstr>
      <vt:lpstr>     Malignant peripheral nerve sheath tumor (MPNST)</vt:lpstr>
      <vt:lpstr>Tumors of uncertain differentiation</vt:lpstr>
      <vt:lpstr>Synovial sarcoma</vt:lpstr>
      <vt:lpstr>Synovial sarcoma</vt:lpstr>
      <vt:lpstr>Synovial sarcoma</vt:lpstr>
      <vt:lpstr>Synovial sarcoma</vt:lpstr>
      <vt:lpstr>Synovial sarcoma</vt:lpstr>
      <vt:lpstr>Synovial sarcoma</vt:lpstr>
      <vt:lpstr>PowerPoint Presentation</vt:lpstr>
      <vt:lpstr>Ewing sarcoma</vt:lpstr>
      <vt:lpstr>Ewing sarcoma</vt:lpstr>
      <vt:lpstr>Ewing sarcoma</vt:lpstr>
      <vt:lpstr>Ewing sarcoma</vt:lpstr>
      <vt:lpstr>Ewing sarcoma</vt:lpstr>
      <vt:lpstr>Ewing sarcoma</vt:lpstr>
      <vt:lpstr>Ewing sarcoma</vt:lpstr>
      <vt:lpstr>Thank You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KORISNIK-</cp:lastModifiedBy>
  <cp:revision>398</cp:revision>
  <dcterms:created xsi:type="dcterms:W3CDTF">2023-11-26T09:45:50Z</dcterms:created>
  <dcterms:modified xsi:type="dcterms:W3CDTF">2024-01-24T19:26:26Z</dcterms:modified>
</cp:coreProperties>
</file>